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4206" r:id="rId2"/>
    <p:sldMasterId id="2147484219" r:id="rId3"/>
  </p:sldMasterIdLst>
  <p:notesMasterIdLst>
    <p:notesMasterId r:id="rId31"/>
  </p:notesMasterIdLst>
  <p:handoutMasterIdLst>
    <p:handoutMasterId r:id="rId32"/>
  </p:handoutMasterIdLst>
  <p:sldIdLst>
    <p:sldId id="396" r:id="rId4"/>
    <p:sldId id="368" r:id="rId5"/>
    <p:sldId id="398" r:id="rId6"/>
    <p:sldId id="364" r:id="rId7"/>
    <p:sldId id="365" r:id="rId8"/>
    <p:sldId id="366" r:id="rId9"/>
    <p:sldId id="399" r:id="rId10"/>
    <p:sldId id="406" r:id="rId11"/>
    <p:sldId id="407" r:id="rId12"/>
    <p:sldId id="408" r:id="rId13"/>
    <p:sldId id="404" r:id="rId14"/>
    <p:sldId id="385" r:id="rId15"/>
    <p:sldId id="386" r:id="rId16"/>
    <p:sldId id="387" r:id="rId17"/>
    <p:sldId id="405" r:id="rId18"/>
    <p:sldId id="388" r:id="rId19"/>
    <p:sldId id="389" r:id="rId20"/>
    <p:sldId id="390" r:id="rId21"/>
    <p:sldId id="410" r:id="rId22"/>
    <p:sldId id="411" r:id="rId23"/>
    <p:sldId id="412" r:id="rId24"/>
    <p:sldId id="413" r:id="rId25"/>
    <p:sldId id="414" r:id="rId26"/>
    <p:sldId id="415" r:id="rId27"/>
    <p:sldId id="416" r:id="rId28"/>
    <p:sldId id="417" r:id="rId29"/>
    <p:sldId id="418" r:id="rId30"/>
  </p:sldIdLst>
  <p:sldSz cx="9144000" cy="6858000" type="screen4x3"/>
  <p:notesSz cx="6858000" cy="914400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CCFF"/>
    <a:srgbClr val="2B7330"/>
    <a:srgbClr val="FF33CC"/>
    <a:srgbClr val="41AD49"/>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41" autoAdjust="0"/>
    <p:restoredTop sz="83333" autoAdjust="0"/>
  </p:normalViewPr>
  <p:slideViewPr>
    <p:cSldViewPr>
      <p:cViewPr>
        <p:scale>
          <a:sx n="100" d="100"/>
          <a:sy n="100" d="100"/>
        </p:scale>
        <p:origin x="-52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i-FI"/>
          </a:p>
        </p:txBody>
      </p:sp>
      <p:sp>
        <p:nvSpPr>
          <p:cNvPr id="133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i-FI"/>
          </a:p>
        </p:txBody>
      </p:sp>
      <p:sp>
        <p:nvSpPr>
          <p:cNvPr id="133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i-FI"/>
          </a:p>
        </p:txBody>
      </p:sp>
      <p:sp>
        <p:nvSpPr>
          <p:cNvPr id="133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4C26440-DA4D-4913-8D09-B7B1806FDE7D}" type="slidenum">
              <a:rPr lang="fi-FI"/>
              <a:pPr>
                <a:defRPr/>
              </a:pPr>
              <a:t>‹#›</a:t>
            </a:fld>
            <a:endParaRPr lang="fi-FI"/>
          </a:p>
        </p:txBody>
      </p:sp>
    </p:spTree>
    <p:extLst>
      <p:ext uri="{BB962C8B-B14F-4D97-AF65-F5344CB8AC3E}">
        <p14:creationId xmlns:p14="http://schemas.microsoft.com/office/powerpoint/2010/main" val="148870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B5F49BC-0F90-4CCB-8D09-9B46BC0D6A06}" type="datetimeFigureOut">
              <a:rPr lang="fi-FI"/>
              <a:pPr>
                <a:defRPr/>
              </a:pPr>
              <a:t>27.3.2015</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31A31E8-DDF4-47E9-8580-A8FB672EA989}" type="slidenum">
              <a:rPr lang="fi-FI"/>
              <a:pPr>
                <a:defRPr/>
              </a:pPr>
              <a:t>‹#›</a:t>
            </a:fld>
            <a:endParaRPr lang="fi-FI"/>
          </a:p>
        </p:txBody>
      </p:sp>
    </p:spTree>
    <p:extLst>
      <p:ext uri="{BB962C8B-B14F-4D97-AF65-F5344CB8AC3E}">
        <p14:creationId xmlns:p14="http://schemas.microsoft.com/office/powerpoint/2010/main" val="1291910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i-FI" sz="1200" b="1" kern="1200" dirty="0" err="1" smtClean="0">
                <a:solidFill>
                  <a:schemeClr val="tx1"/>
                </a:solidFill>
                <a:effectLst/>
                <a:latin typeface="+mn-lt"/>
                <a:ea typeface="+mn-ea"/>
                <a:cs typeface="+mn-cs"/>
              </a:rPr>
              <a:t>TKOK-malli</a:t>
            </a:r>
            <a:r>
              <a:rPr lang="fi-FI" sz="1200" b="1" kern="1200" dirty="0" smtClean="0">
                <a:solidFill>
                  <a:schemeClr val="tx1"/>
                </a:solidFill>
                <a:effectLst/>
                <a:latin typeface="+mn-lt"/>
                <a:ea typeface="+mn-ea"/>
                <a:cs typeface="+mn-cs"/>
              </a:rPr>
              <a:t> terveydenhuollon ammattilaisen muistisäännöksi lääkkeiden käyttäjien lääkehoitojen onnistumisen selvittämiseen:</a:t>
            </a:r>
            <a:endParaRPr lang="fi-FI" sz="1200" kern="1200" dirty="0" smtClean="0">
              <a:solidFill>
                <a:schemeClr val="tx1"/>
              </a:solidFill>
              <a:effectLst/>
              <a:latin typeface="+mn-lt"/>
              <a:ea typeface="+mn-ea"/>
              <a:cs typeface="+mn-cs"/>
            </a:endParaRPr>
          </a:p>
          <a:p>
            <a:r>
              <a:rPr lang="fi-FI" sz="1200" kern="1200" dirty="0" smtClean="0">
                <a:solidFill>
                  <a:schemeClr val="tx1"/>
                </a:solidFill>
                <a:effectLst/>
                <a:latin typeface="+mn-lt"/>
                <a:ea typeface="+mn-ea"/>
                <a:cs typeface="+mn-cs"/>
              </a:rPr>
              <a:t>T = teho (miten lääkehoito tehoaa?)</a:t>
            </a:r>
          </a:p>
          <a:p>
            <a:r>
              <a:rPr lang="fi-FI" sz="1200" kern="1200" dirty="0" smtClean="0">
                <a:solidFill>
                  <a:schemeClr val="tx1"/>
                </a:solidFill>
                <a:effectLst/>
                <a:latin typeface="+mn-lt"/>
                <a:ea typeface="+mn-ea"/>
                <a:cs typeface="+mn-cs"/>
              </a:rPr>
              <a:t>K = käyttö (lääkkeen todellinen käyttö)</a:t>
            </a:r>
          </a:p>
          <a:p>
            <a:r>
              <a:rPr lang="fi-FI" sz="1200" kern="1200" dirty="0" smtClean="0">
                <a:solidFill>
                  <a:schemeClr val="tx1"/>
                </a:solidFill>
                <a:effectLst/>
                <a:latin typeface="+mn-lt"/>
                <a:ea typeface="+mn-ea"/>
                <a:cs typeface="+mn-cs"/>
              </a:rPr>
              <a:t>O = ongelmat (lääkehoidon mahdolliset ongelmat)</a:t>
            </a:r>
          </a:p>
          <a:p>
            <a:r>
              <a:rPr lang="fi-FI" sz="1200" kern="1200" dirty="0" smtClean="0">
                <a:solidFill>
                  <a:schemeClr val="tx1"/>
                </a:solidFill>
                <a:effectLst/>
                <a:latin typeface="+mn-lt"/>
                <a:ea typeface="+mn-ea"/>
                <a:cs typeface="+mn-cs"/>
              </a:rPr>
              <a:t>K = kontrollit (miten lääkehoidon kontrolleja toteutetaan?)</a:t>
            </a:r>
          </a:p>
          <a:p>
            <a:r>
              <a:rPr lang="fi-FI" dirty="0" smtClean="0"/>
              <a:t> </a:t>
            </a:r>
          </a:p>
          <a:p>
            <a:r>
              <a:rPr lang="fi-FI" dirty="0" smtClean="0"/>
              <a:t>Alkuperäinen</a:t>
            </a:r>
            <a:r>
              <a:rPr lang="fi-FI" baseline="0" dirty="0" smtClean="0"/>
              <a:t> l</a:t>
            </a:r>
            <a:r>
              <a:rPr lang="fi-FI" dirty="0" smtClean="0"/>
              <a:t>ähde: Lahnajärvi L. Reseptien uusiminen – Miten pitkäaikaislääkitystä toteutetaan terveyskeskuksissa? Kuopion yliopiston julkaisuja A. Farmaseuttiset tieteet 98, Kuopion yliopisto 2006</a:t>
            </a:r>
            <a:endParaRPr lang="fi-FI" dirty="0"/>
          </a:p>
        </p:txBody>
      </p:sp>
      <p:sp>
        <p:nvSpPr>
          <p:cNvPr id="4" name="Slide Number Placeholder 3"/>
          <p:cNvSpPr>
            <a:spLocks noGrp="1"/>
          </p:cNvSpPr>
          <p:nvPr>
            <p:ph type="sldNum" sz="quarter" idx="10"/>
          </p:nvPr>
        </p:nvSpPr>
        <p:spPr/>
        <p:txBody>
          <a:bodyPr/>
          <a:lstStyle/>
          <a:p>
            <a:pPr>
              <a:defRPr/>
            </a:pPr>
            <a:fld id="{F31A31E8-DDF4-47E9-8580-A8FB672EA989}" type="slidenum">
              <a:rPr lang="fi-FI" smtClean="0"/>
              <a:pPr>
                <a:defRPr/>
              </a:pPr>
              <a:t>2</a:t>
            </a:fld>
            <a:endParaRPr lang="fi-FI"/>
          </a:p>
        </p:txBody>
      </p:sp>
    </p:spTree>
    <p:extLst>
      <p:ext uri="{BB962C8B-B14F-4D97-AF65-F5344CB8AC3E}">
        <p14:creationId xmlns:p14="http://schemas.microsoft.com/office/powerpoint/2010/main" val="1038781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F31A31E8-DDF4-47E9-8580-A8FB672EA989}" type="slidenum">
              <a:rPr lang="fi-FI" smtClean="0"/>
              <a:pPr>
                <a:defRPr/>
              </a:pPr>
              <a:t>14</a:t>
            </a:fld>
            <a:endParaRPr lang="fi-FI"/>
          </a:p>
        </p:txBody>
      </p:sp>
    </p:spTree>
    <p:extLst>
      <p:ext uri="{BB962C8B-B14F-4D97-AF65-F5344CB8AC3E}">
        <p14:creationId xmlns:p14="http://schemas.microsoft.com/office/powerpoint/2010/main" val="1502768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F31A31E8-DDF4-47E9-8580-A8FB672EA989}" type="slidenum">
              <a:rPr lang="fi-FI" smtClean="0"/>
              <a:pPr>
                <a:defRPr/>
              </a:pPr>
              <a:t>16</a:t>
            </a:fld>
            <a:endParaRPr lang="fi-FI"/>
          </a:p>
        </p:txBody>
      </p:sp>
    </p:spTree>
    <p:extLst>
      <p:ext uri="{BB962C8B-B14F-4D97-AF65-F5344CB8AC3E}">
        <p14:creationId xmlns:p14="http://schemas.microsoft.com/office/powerpoint/2010/main" val="1502768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F31A31E8-DDF4-47E9-8580-A8FB672EA989}" type="slidenum">
              <a:rPr lang="fi-FI" smtClean="0"/>
              <a:pPr>
                <a:defRPr/>
              </a:pPr>
              <a:t>17</a:t>
            </a:fld>
            <a:endParaRPr lang="fi-FI"/>
          </a:p>
        </p:txBody>
      </p:sp>
    </p:spTree>
    <p:extLst>
      <p:ext uri="{BB962C8B-B14F-4D97-AF65-F5344CB8AC3E}">
        <p14:creationId xmlns:p14="http://schemas.microsoft.com/office/powerpoint/2010/main" val="3014966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F31A31E8-DDF4-47E9-8580-A8FB672EA989}" type="slidenum">
              <a:rPr lang="fi-FI" smtClean="0"/>
              <a:pPr>
                <a:defRPr/>
              </a:pPr>
              <a:t>18</a:t>
            </a:fld>
            <a:endParaRPr lang="fi-FI"/>
          </a:p>
        </p:txBody>
      </p:sp>
    </p:spTree>
    <p:extLst>
      <p:ext uri="{BB962C8B-B14F-4D97-AF65-F5344CB8AC3E}">
        <p14:creationId xmlns:p14="http://schemas.microsoft.com/office/powerpoint/2010/main" val="535838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pPr>
              <a:defRPr/>
            </a:pPr>
            <a:fld id="{F31A31E8-DDF4-47E9-8580-A8FB672EA989}" type="slidenum">
              <a:rPr lang="fi-FI" smtClean="0"/>
              <a:pPr>
                <a:defRPr/>
              </a:pPr>
              <a:t>19</a:t>
            </a:fld>
            <a:endParaRPr lang="fi-FI"/>
          </a:p>
        </p:txBody>
      </p:sp>
    </p:spTree>
    <p:extLst>
      <p:ext uri="{BB962C8B-B14F-4D97-AF65-F5344CB8AC3E}">
        <p14:creationId xmlns:p14="http://schemas.microsoft.com/office/powerpoint/2010/main" val="139377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smtClean="0"/>
              <a:t>ESIMERKKEJÄ</a:t>
            </a:r>
          </a:p>
          <a:p>
            <a:pPr marL="171450" indent="-171450">
              <a:buFont typeface="Arial" panose="020B0604020202020204" pitchFamily="34" charset="0"/>
              <a:buChar char="•"/>
            </a:pPr>
            <a:r>
              <a:rPr lang="fi-FI" dirty="0" smtClean="0"/>
              <a:t>Kolesterolia alentavien</a:t>
            </a:r>
            <a:r>
              <a:rPr lang="fi-FI" baseline="0" dirty="0" smtClean="0"/>
              <a:t> lääkkeiden vaikutuksia ei pysty itse toteamaan ilman laboratoriokokeita</a:t>
            </a:r>
          </a:p>
          <a:p>
            <a:pPr marL="171450" indent="-171450">
              <a:buFont typeface="Arial" panose="020B0604020202020204" pitchFamily="34" charset="0"/>
              <a:buChar char="•"/>
            </a:pPr>
            <a:r>
              <a:rPr lang="fi-FI" baseline="0" dirty="0" smtClean="0"/>
              <a:t>Joidenkin masennuslääkkeiden vaikutukset alkavat tuntumaan vasta muutaman viikon käytön jälkeen</a:t>
            </a:r>
          </a:p>
          <a:p>
            <a:pPr marL="171450" indent="-171450">
              <a:buFont typeface="Arial" panose="020B0604020202020204" pitchFamily="34" charset="0"/>
              <a:buChar char="•"/>
            </a:pPr>
            <a:r>
              <a:rPr lang="fi-FI" baseline="0" dirty="0" smtClean="0">
                <a:solidFill>
                  <a:srgbClr val="FF0000"/>
                </a:solidFill>
              </a:rPr>
              <a:t>Hoitavan astmalääkkeen (kortisoni) vaikutus alkaa hitaasti ja vaatii säännöllistä käyttöä, jotta astmakohtauksia pystytään estämään. Sen sijaan kohtauslääke vaikuttaa heti, mutta ei estä uusien astmakohtausten tulemista.</a:t>
            </a:r>
          </a:p>
          <a:p>
            <a:endParaRPr lang="fi-FI" dirty="0"/>
          </a:p>
        </p:txBody>
      </p:sp>
      <p:sp>
        <p:nvSpPr>
          <p:cNvPr id="4" name="Slide Number Placeholder 3"/>
          <p:cNvSpPr>
            <a:spLocks noGrp="1"/>
          </p:cNvSpPr>
          <p:nvPr>
            <p:ph type="sldNum" sz="quarter" idx="10"/>
          </p:nvPr>
        </p:nvSpPr>
        <p:spPr/>
        <p:txBody>
          <a:bodyPr/>
          <a:lstStyle/>
          <a:p>
            <a:pPr>
              <a:defRPr/>
            </a:pPr>
            <a:fld id="{F31A31E8-DDF4-47E9-8580-A8FB672EA989}" type="slidenum">
              <a:rPr lang="fi-FI" smtClean="0"/>
              <a:pPr>
                <a:defRPr/>
              </a:pPr>
              <a:t>22</a:t>
            </a:fld>
            <a:endParaRPr lang="fi-FI"/>
          </a:p>
        </p:txBody>
      </p:sp>
    </p:spTree>
    <p:extLst>
      <p:ext uri="{BB962C8B-B14F-4D97-AF65-F5344CB8AC3E}">
        <p14:creationId xmlns:p14="http://schemas.microsoft.com/office/powerpoint/2010/main" val="207038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z="1200" b="0" i="0" u="none" strike="noStrike" kern="1200" baseline="0" dirty="0" smtClean="0">
                <a:solidFill>
                  <a:schemeClr val="tx1"/>
                </a:solidFill>
                <a:latin typeface="+mn-lt"/>
                <a:ea typeface="+mn-ea"/>
                <a:cs typeface="+mn-cs"/>
              </a:rPr>
              <a:t>ESIMERKKEJÄ:</a:t>
            </a:r>
          </a:p>
          <a:p>
            <a:pPr marL="171450" indent="-171450">
              <a:buFont typeface="Arial" panose="020B0604020202020204" pitchFamily="34" charset="0"/>
              <a:buChar char="•"/>
            </a:pPr>
            <a:r>
              <a:rPr lang="fi-FI" sz="1200" b="0" i="0" u="none" strike="noStrike" kern="1200" baseline="0" dirty="0" smtClean="0">
                <a:solidFill>
                  <a:schemeClr val="tx1"/>
                </a:solidFill>
                <a:latin typeface="+mn-lt"/>
                <a:ea typeface="+mn-ea"/>
                <a:cs typeface="+mn-cs"/>
              </a:rPr>
              <a:t>Päänsärky ja pahoinvointi ovat yleisiä, lieviä ja hoidon jatkuessa ohimeneviä haittavaikutuksia muun muassa e-pillereiden ja masennuslääkkeiden käyttöä aloitettaessa.</a:t>
            </a:r>
          </a:p>
          <a:p>
            <a:pPr marL="171450" indent="-171450">
              <a:buFont typeface="Arial" panose="020B0604020202020204" pitchFamily="34" charset="0"/>
              <a:buChar char="•"/>
            </a:pPr>
            <a:r>
              <a:rPr lang="fi-FI" sz="1200" b="0" i="0" u="none" strike="noStrike" kern="1200" baseline="0" dirty="0" err="1" smtClean="0">
                <a:solidFill>
                  <a:schemeClr val="tx1"/>
                </a:solidFill>
                <a:latin typeface="+mn-lt"/>
                <a:ea typeface="+mn-ea"/>
                <a:cs typeface="+mn-cs"/>
              </a:rPr>
              <a:t>ACE-estäjien</a:t>
            </a:r>
            <a:r>
              <a:rPr lang="fi-FI" sz="1200" b="0" i="0" u="none" strike="noStrike" kern="1200" baseline="0" dirty="0" smtClean="0">
                <a:solidFill>
                  <a:schemeClr val="tx1"/>
                </a:solidFill>
                <a:latin typeface="+mn-lt"/>
                <a:ea typeface="+mn-ea"/>
                <a:cs typeface="+mn-cs"/>
              </a:rPr>
              <a:t> aiheuttama kuiva yskä ei ole ohimenevä, joten jos se on häiritsevää, on lääke vaihdettava toiseen</a:t>
            </a:r>
          </a:p>
          <a:p>
            <a:pPr marL="171450" indent="-171450">
              <a:buFont typeface="Arial" panose="020B0604020202020204" pitchFamily="34" charset="0"/>
              <a:buChar char="•"/>
            </a:pPr>
            <a:r>
              <a:rPr lang="fi-FI" sz="1200" b="0" i="0" u="none" strike="noStrike" kern="1200" baseline="0" dirty="0" smtClean="0">
                <a:solidFill>
                  <a:schemeClr val="tx1"/>
                </a:solidFill>
                <a:latin typeface="+mn-lt"/>
                <a:ea typeface="+mn-ea"/>
                <a:cs typeface="+mn-cs"/>
              </a:rPr>
              <a:t>Maitohappobakteerien käyttö voi auttaa tasoittamaan vatsan toimintaa antibioottikuurin aiheuttamassa</a:t>
            </a:r>
          </a:p>
          <a:p>
            <a:pPr marL="0" indent="0">
              <a:buFont typeface="Arial" panose="020B0604020202020204" pitchFamily="34" charset="0"/>
              <a:buNone/>
            </a:pPr>
            <a:r>
              <a:rPr lang="fi-FI" sz="1200" b="0" i="0" u="none" strike="noStrike" kern="1200" baseline="0" dirty="0" smtClean="0">
                <a:solidFill>
                  <a:schemeClr val="tx1"/>
                </a:solidFill>
                <a:latin typeface="+mn-lt"/>
                <a:ea typeface="+mn-ea"/>
                <a:cs typeface="+mn-cs"/>
              </a:rPr>
              <a:t>lievässä ripulissa</a:t>
            </a:r>
          </a:p>
          <a:p>
            <a:pPr marL="171450" indent="-171450">
              <a:buFont typeface="Arial" panose="020B0604020202020204" pitchFamily="34" charset="0"/>
              <a:buChar char="•"/>
            </a:pPr>
            <a:r>
              <a:rPr lang="fi-FI" sz="1200" b="0" i="0" u="none" strike="noStrike" kern="1200" baseline="0" dirty="0" smtClean="0">
                <a:solidFill>
                  <a:schemeClr val="tx1"/>
                </a:solidFill>
                <a:latin typeface="+mn-lt"/>
                <a:ea typeface="+mn-ea"/>
                <a:cs typeface="+mn-cs"/>
              </a:rPr>
              <a:t>Joillakin lääkkeillä on vaarattomia haittavaikutuksia, jotka saattavat säikäyttää, mikäli niistä ei tiedä. Tällaisia ovat esimerkiksi virtsan tai ulosteen värjäytyminen punaiseksi.</a:t>
            </a:r>
          </a:p>
          <a:p>
            <a:pPr marL="171450" indent="-171450">
              <a:buFont typeface="Arial" panose="020B0604020202020204" pitchFamily="34" charset="0"/>
              <a:buChar char="•"/>
            </a:pPr>
            <a:r>
              <a:rPr lang="fi-FI" sz="1200" b="0" i="0" u="none" strike="noStrike" kern="1200" baseline="0" dirty="0" smtClean="0">
                <a:solidFill>
                  <a:schemeClr val="tx1"/>
                </a:solidFill>
                <a:latin typeface="+mn-lt"/>
                <a:ea typeface="+mn-ea"/>
                <a:cs typeface="+mn-cs"/>
              </a:rPr>
              <a:t>Ikäihmisten lääkehaitat ovat erityisen huonosti tunnistettuja. Näitä ovat esimerkiksi sekavuus, väsymys tai muistihäiriöt. Tällaiset oireet saatetaan helposti tulkita ”vanhuuden” oireiksi, ei lääkehaitoiksi</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i-FI" sz="1200" i="0" kern="1200" baseline="0" dirty="0" smtClean="0">
                <a:solidFill>
                  <a:srgbClr val="FF0000"/>
                </a:solidFill>
                <a:effectLst/>
                <a:latin typeface="+mn-lt"/>
                <a:ea typeface="+mn-ea"/>
                <a:cs typeface="+mn-cs"/>
              </a:rPr>
              <a:t>Varmista </a:t>
            </a:r>
            <a:r>
              <a:rPr lang="fi-FI" sz="1200" i="0" kern="1200" dirty="0" smtClean="0">
                <a:solidFill>
                  <a:srgbClr val="FF0000"/>
                </a:solidFill>
                <a:effectLst/>
                <a:latin typeface="+mn-lt"/>
                <a:ea typeface="+mn-ea"/>
                <a:cs typeface="+mn-cs"/>
              </a:rPr>
              <a:t>apteekissa ennen itsehoitolääkkeen ostopäätöstä, että lääke sopii sinulle ja omaan oireeseesi. Esimerkiksi astmaa sairastavan yskän hoitoon ei yskänlääke ole välttämättä oikea vaihtoehto, vaan oman astmalääkityksen tehostaminen flunssan aikana parin viikon ajaksi. Itsehoitolääkkeenä myytävät tulehduskipulääkkeet voivat altistaa pienen osan astmaa sairastavista hengenahdistuskohtaukselle, eivätkä ne sovi esimerkiksi henkilöille, joiden verenvuotoriski on kohonnut muun lääkityksen tai sairauden vuoksi. Niitä ei myöskään kannata käyttää mahakipuja lievittämään, sillä ne saattavat päinvastoin pahentaa niitä. Kannattaa siis pyytää apua myös itsehoitolääkkeen valintaan.</a:t>
            </a:r>
          </a:p>
          <a:p>
            <a:pPr marL="171450" indent="-171450">
              <a:buFont typeface="Arial" panose="020B0604020202020204" pitchFamily="34" charset="0"/>
              <a:buChar char="•"/>
            </a:pPr>
            <a:endParaRPr lang="fi-FI" dirty="0"/>
          </a:p>
        </p:txBody>
      </p:sp>
      <p:sp>
        <p:nvSpPr>
          <p:cNvPr id="4" name="Slide Number Placeholder 3"/>
          <p:cNvSpPr>
            <a:spLocks noGrp="1"/>
          </p:cNvSpPr>
          <p:nvPr>
            <p:ph type="sldNum" sz="quarter" idx="10"/>
          </p:nvPr>
        </p:nvSpPr>
        <p:spPr/>
        <p:txBody>
          <a:bodyPr/>
          <a:lstStyle/>
          <a:p>
            <a:pPr>
              <a:defRPr/>
            </a:pPr>
            <a:fld id="{F31A31E8-DDF4-47E9-8580-A8FB672EA989}" type="slidenum">
              <a:rPr lang="fi-FI" smtClean="0"/>
              <a:pPr>
                <a:defRPr/>
              </a:pPr>
              <a:t>23</a:t>
            </a:fld>
            <a:endParaRPr lang="fi-FI"/>
          </a:p>
        </p:txBody>
      </p:sp>
    </p:spTree>
    <p:extLst>
      <p:ext uri="{BB962C8B-B14F-4D97-AF65-F5344CB8AC3E}">
        <p14:creationId xmlns:p14="http://schemas.microsoft.com/office/powerpoint/2010/main" val="208710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smtClean="0"/>
              <a:t>Yliopiston Apteekin lääkeneuvonta ja asiakaspalvelu:	0300 20200 joka päivä klo 7-24 (0,49 e/min + </a:t>
            </a:r>
            <a:r>
              <a:rPr lang="fi-FI" dirty="0" err="1" smtClean="0"/>
              <a:t>pvm/mpm</a:t>
            </a:r>
            <a:r>
              <a:rPr lang="fi-FI" dirty="0" smtClean="0"/>
              <a:t>)</a:t>
            </a:r>
          </a:p>
          <a:p>
            <a:r>
              <a:rPr lang="fi-FI" dirty="0" smtClean="0"/>
              <a:t>Teratologinen tietopalvelu 09 4717 6500 arkisin klo 9-12 (</a:t>
            </a:r>
            <a:r>
              <a:rPr lang="fi-FI" dirty="0" err="1" smtClean="0"/>
              <a:t>pvm/mpm</a:t>
            </a:r>
            <a:r>
              <a:rPr lang="fi-FI" dirty="0" smtClean="0"/>
              <a:t>)</a:t>
            </a:r>
          </a:p>
          <a:p>
            <a:r>
              <a:rPr lang="fi-FI" dirty="0" smtClean="0"/>
              <a:t>Myrkytystietokeskus 09 471 977 24 t / vrk (</a:t>
            </a:r>
            <a:r>
              <a:rPr lang="fi-FI" dirty="0" err="1" smtClean="0"/>
              <a:t>pvm/mpm</a:t>
            </a:r>
            <a:r>
              <a:rPr lang="fi-FI" dirty="0" smtClean="0"/>
              <a:t>)</a:t>
            </a:r>
          </a:p>
          <a:p>
            <a:endParaRPr lang="fi-FI" dirty="0"/>
          </a:p>
        </p:txBody>
      </p:sp>
      <p:sp>
        <p:nvSpPr>
          <p:cNvPr id="4" name="Slide Number Placeholder 3"/>
          <p:cNvSpPr>
            <a:spLocks noGrp="1"/>
          </p:cNvSpPr>
          <p:nvPr>
            <p:ph type="sldNum" sz="quarter" idx="10"/>
          </p:nvPr>
        </p:nvSpPr>
        <p:spPr/>
        <p:txBody>
          <a:bodyPr/>
          <a:lstStyle/>
          <a:p>
            <a:pPr>
              <a:defRPr/>
            </a:pPr>
            <a:fld id="{F31A31E8-DDF4-47E9-8580-A8FB672EA989}" type="slidenum">
              <a:rPr lang="fi-FI" smtClean="0"/>
              <a:pPr>
                <a:defRPr/>
              </a:pPr>
              <a:t>26</a:t>
            </a:fld>
            <a:endParaRPr lang="fi-FI"/>
          </a:p>
        </p:txBody>
      </p:sp>
    </p:spTree>
    <p:extLst>
      <p:ext uri="{BB962C8B-B14F-4D97-AF65-F5344CB8AC3E}">
        <p14:creationId xmlns:p14="http://schemas.microsoft.com/office/powerpoint/2010/main" val="1595480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dirty="0" smtClean="0">
                <a:solidFill>
                  <a:srgbClr val="00B0F0"/>
                </a:solidFill>
              </a:rPr>
              <a:t>Aikuisten ja kouluikäisten yleisimpiä pitkäaikaissairauksia. Vanhuusiässä yleinen, mutta alidiagnosoitu sairaus</a:t>
            </a:r>
          </a:p>
          <a:p>
            <a:pPr lvl="0"/>
            <a:r>
              <a:rPr lang="fi-FI" sz="1200" dirty="0" smtClean="0">
                <a:solidFill>
                  <a:srgbClr val="00B0F0"/>
                </a:solidFill>
              </a:rPr>
              <a:t>Perinnöllinen alttius</a:t>
            </a:r>
          </a:p>
          <a:p>
            <a:pPr lvl="0"/>
            <a:r>
              <a:rPr lang="fi-FI" sz="1200" dirty="0" smtClean="0">
                <a:solidFill>
                  <a:srgbClr val="00B0F0"/>
                </a:solidFill>
              </a:rPr>
              <a:t>Allerginen astma (J45.0) ja ei-allerginen astma (J45.1)</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dirty="0" smtClean="0">
              <a:solidFill>
                <a:srgbClr val="00B0F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dirty="0" smtClean="0">
                <a:solidFill>
                  <a:srgbClr val="00B0F0"/>
                </a:solidFill>
              </a:rPr>
              <a:t>Keuhkoputkien ahtautuminen on vaihtelevaa, oireilu usein jaksoittaista ja keuhkojen toiminta on suuren osan ajasta normaalia.</a:t>
            </a:r>
          </a:p>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dirty="0" smtClean="0">
                <a:solidFill>
                  <a:srgbClr val="00B0F0"/>
                </a:solidFill>
              </a:rPr>
              <a:t>Vaikeassa astmassa oireilu ja keuhkoputkien ahtautuminen voi olla pysyvää ja osin palautumatonta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dirty="0" smtClean="0">
              <a:solidFill>
                <a:srgbClr val="00B0F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dirty="0" smtClean="0">
                <a:solidFill>
                  <a:srgbClr val="00B0F0"/>
                </a:solidFill>
              </a:rPr>
              <a:t>Oireet alkavat useimmiten hengitysteiden virusinfektion, fyysisen rasituksen, kylmän ilman hengittämisen tai allergeenille altistumisen yhteydessä. Usein samanaikaisesti mukana on monta tekijää, kuten infektio, fyysinen rasitus ja stressi.</a:t>
            </a:r>
          </a:p>
          <a:p>
            <a:endParaRPr lang="fi-FI" dirty="0"/>
          </a:p>
        </p:txBody>
      </p:sp>
      <p:sp>
        <p:nvSpPr>
          <p:cNvPr id="4" name="Dian numeron paikkamerkki 3"/>
          <p:cNvSpPr>
            <a:spLocks noGrp="1"/>
          </p:cNvSpPr>
          <p:nvPr>
            <p:ph type="sldNum" sz="quarter" idx="10"/>
          </p:nvPr>
        </p:nvSpPr>
        <p:spPr/>
        <p:txBody>
          <a:bodyPr/>
          <a:lstStyle/>
          <a:p>
            <a:pPr>
              <a:defRPr/>
            </a:pPr>
            <a:fld id="{F31A31E8-DDF4-47E9-8580-A8FB672EA989}" type="slidenum">
              <a:rPr lang="fi-FI" smtClean="0"/>
              <a:pPr>
                <a:defRPr/>
              </a:pPr>
              <a:t>4</a:t>
            </a:fld>
            <a:endParaRPr lang="fi-FI"/>
          </a:p>
        </p:txBody>
      </p:sp>
    </p:spTree>
    <p:extLst>
      <p:ext uri="{BB962C8B-B14F-4D97-AF65-F5344CB8AC3E}">
        <p14:creationId xmlns:p14="http://schemas.microsoft.com/office/powerpoint/2010/main" val="535838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indent="0">
              <a:buNone/>
            </a:pPr>
            <a:r>
              <a:rPr lang="fi-FI" sz="1000" dirty="0" smtClean="0"/>
              <a:t>Esiintyvyys</a:t>
            </a:r>
          </a:p>
          <a:p>
            <a:pPr lvl="0"/>
            <a:r>
              <a:rPr lang="fi-FI" sz="1000" dirty="0" smtClean="0"/>
              <a:t>Aikuisten ja kouluikäisten yleisimpiä pitkäaikaissairauksia</a:t>
            </a:r>
          </a:p>
          <a:p>
            <a:pPr lvl="0"/>
            <a:r>
              <a:rPr lang="fi-FI" sz="1000" dirty="0" smtClean="0"/>
              <a:t>Vuonna 2013 Kelan erityiskorvattaviin astmalääkkeisiin (203) oikeutettuja oli 247 583</a:t>
            </a:r>
          </a:p>
          <a:p>
            <a:pPr lvl="0"/>
            <a:r>
              <a:rPr lang="fi-FI" sz="1000" dirty="0" smtClean="0"/>
              <a:t>10 % aikuisväestöstä. Lapsilla ja nuorilla 7-9 %. Samalla määrällä on astman kaltaisia oireita.</a:t>
            </a:r>
          </a:p>
          <a:p>
            <a:pPr lvl="0"/>
            <a:r>
              <a:rPr lang="fi-FI" sz="1000" dirty="0" smtClean="0"/>
              <a:t>Vanhuusiässä yleinen, mutta alidiagnosoitu sairaus.</a:t>
            </a:r>
          </a:p>
          <a:p>
            <a:pPr lvl="1">
              <a:buFont typeface="Wingdings" panose="05000000000000000000" pitchFamily="2" charset="2"/>
              <a:buChar char="Ø"/>
            </a:pPr>
            <a:r>
              <a:rPr lang="fi-FI" sz="1000" dirty="0" smtClean="0"/>
              <a:t>Vuosina 2000–2009 kuoli Suomessa vuosittain keskimäärin 83 henkeä. Heistä valtaosa oli yli 65-vuotiaita.</a:t>
            </a:r>
          </a:p>
          <a:p>
            <a:pPr marL="0" indent="0">
              <a:buNone/>
            </a:pPr>
            <a:r>
              <a:rPr lang="fi-FI" sz="1200" dirty="0" smtClean="0"/>
              <a:t>Huomioitavaa</a:t>
            </a:r>
          </a:p>
          <a:p>
            <a:pPr marL="171450" lvl="0" indent="-171450">
              <a:buFont typeface="Arial" panose="020B0604020202020204" pitchFamily="34" charset="0"/>
              <a:buChar char="•"/>
            </a:pPr>
            <a:r>
              <a:rPr lang="fi-FI" sz="1200" dirty="0" smtClean="0"/>
              <a:t>noin 80 % kärsii nuhasta. Allerginen nuha yleinen liitännäissairaus</a:t>
            </a:r>
          </a:p>
          <a:p>
            <a:pPr marL="171450" lvl="0" indent="-171450">
              <a:buFont typeface="Arial" panose="020B0604020202020204" pitchFamily="34" charset="0"/>
              <a:buChar char="•"/>
            </a:pPr>
            <a:r>
              <a:rPr lang="fi-FI" sz="1200" dirty="0" smtClean="0"/>
              <a:t>Usealla astmaa sairastavalla </a:t>
            </a:r>
            <a:r>
              <a:rPr lang="fi-FI" sz="1200" dirty="0" err="1" smtClean="0"/>
              <a:t>refluksitauti</a:t>
            </a:r>
            <a:r>
              <a:rPr lang="fi-FI" sz="1200" dirty="0" smtClean="0"/>
              <a:t> =&gt; yskä</a:t>
            </a:r>
          </a:p>
          <a:p>
            <a:pPr marL="171450" lvl="0" indent="-171450">
              <a:buFont typeface="Arial" panose="020B0604020202020204" pitchFamily="34" charset="0"/>
              <a:buChar char="•"/>
            </a:pPr>
            <a:r>
              <a:rPr lang="fi-FI" sz="1200" dirty="0" smtClean="0"/>
              <a:t>Tupakointi ja tupakansavulle altistuminen ja ylipaino lisäävät astmaan sairastumisen riskiä</a:t>
            </a:r>
          </a:p>
          <a:p>
            <a:pPr marL="171450" lvl="0" indent="-171450">
              <a:buFont typeface="Arial" panose="020B0604020202020204" pitchFamily="34" charset="0"/>
              <a:buChar char="•"/>
            </a:pPr>
            <a:r>
              <a:rPr lang="fi-FI" sz="1200" dirty="0" smtClean="0"/>
              <a:t>Sisätilojen kosteusvaurioilla yhteyttä astman syntyyn ja pahenemiseen </a:t>
            </a:r>
          </a:p>
          <a:p>
            <a:pPr marL="171450" lvl="0" indent="-171450">
              <a:buFont typeface="Arial" panose="020B0604020202020204" pitchFamily="34" charset="0"/>
              <a:buChar char="•"/>
            </a:pPr>
            <a:r>
              <a:rPr lang="fi-FI" sz="1200" dirty="0" smtClean="0"/>
              <a:t>Osalla voi olla myös keuhkoahtaumatauti</a:t>
            </a:r>
          </a:p>
          <a:p>
            <a:pPr marL="0" marR="0" indent="0" algn="l" defTabSz="914400" rtl="0" eaLnBrk="0" fontAlgn="base" latinLnBrk="0" hangingPunct="0">
              <a:lnSpc>
                <a:spcPct val="100000"/>
              </a:lnSpc>
              <a:spcBef>
                <a:spcPct val="30000"/>
              </a:spcBef>
              <a:spcAft>
                <a:spcPct val="0"/>
              </a:spcAft>
              <a:buClrTx/>
              <a:buSzTx/>
              <a:buFontTx/>
              <a:buNone/>
              <a:tabLst/>
              <a:defRPr/>
            </a:pPr>
            <a:endParaRPr lang="fi-FI"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fi-FI" sz="1200" dirty="0" smtClean="0"/>
              <a:t>Ohjattu omahoito vähentää aikuisastmaatikkojen päivystyskäyntejä, sairaalahoitopäiviä ja parantaa elämänlaatua</a:t>
            </a:r>
          </a:p>
          <a:p>
            <a:endParaRPr lang="fi-FI" dirty="0"/>
          </a:p>
        </p:txBody>
      </p:sp>
      <p:sp>
        <p:nvSpPr>
          <p:cNvPr id="4" name="Dian numeron paikkamerkki 3"/>
          <p:cNvSpPr>
            <a:spLocks noGrp="1"/>
          </p:cNvSpPr>
          <p:nvPr>
            <p:ph type="sldNum" sz="quarter" idx="10"/>
          </p:nvPr>
        </p:nvSpPr>
        <p:spPr/>
        <p:txBody>
          <a:bodyPr/>
          <a:lstStyle/>
          <a:p>
            <a:pPr>
              <a:defRPr/>
            </a:pPr>
            <a:fld id="{F31A31E8-DDF4-47E9-8580-A8FB672EA989}" type="slidenum">
              <a:rPr lang="fi-FI" smtClean="0"/>
              <a:pPr>
                <a:defRPr/>
              </a:pPr>
              <a:t>5</a:t>
            </a:fld>
            <a:endParaRPr lang="fi-FI"/>
          </a:p>
        </p:txBody>
      </p:sp>
    </p:spTree>
    <p:extLst>
      <p:ext uri="{BB962C8B-B14F-4D97-AF65-F5344CB8AC3E}">
        <p14:creationId xmlns:p14="http://schemas.microsoft.com/office/powerpoint/2010/main" val="3014966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lvl="0"/>
            <a:r>
              <a:rPr lang="fi-FI" sz="1800" dirty="0" smtClean="0"/>
              <a:t>Kohtauslääkkeen säännöllinen käyttö on merkki huonosta astman hallinnasta</a:t>
            </a:r>
          </a:p>
          <a:p>
            <a:pPr lvl="0">
              <a:buFont typeface="Wingdings" panose="05000000000000000000" pitchFamily="2" charset="2"/>
              <a:buChar char="Ø"/>
            </a:pPr>
            <a:r>
              <a:rPr lang="fi-FI" sz="1800" dirty="0" smtClean="0"/>
              <a:t>hoitavan lääkityksen tehostus</a:t>
            </a:r>
          </a:p>
          <a:p>
            <a:pPr lvl="0">
              <a:buFont typeface="Wingdings" panose="05000000000000000000" pitchFamily="2" charset="2"/>
              <a:buChar char="Ø"/>
            </a:pPr>
            <a:endParaRPr lang="fi-FI" sz="1800" dirty="0" smtClean="0"/>
          </a:p>
          <a:p>
            <a:pPr lvl="0"/>
            <a:r>
              <a:rPr lang="fi-FI" sz="1400" dirty="0" smtClean="0"/>
              <a:t>Astmaoireita pahentavat lääkkeet </a:t>
            </a:r>
          </a:p>
          <a:p>
            <a:pPr lvl="0">
              <a:buFont typeface="Wingdings" panose="05000000000000000000" pitchFamily="2" charset="2"/>
              <a:buChar char="Ø"/>
            </a:pPr>
            <a:r>
              <a:rPr lang="fi-FI" sz="1200" dirty="0" smtClean="0"/>
              <a:t>tulehduskipulääkkeet (esim. ASA ja NSAID) =&gt; 5 %:lle astmaatikoista / + kodeiini, morfiini</a:t>
            </a:r>
          </a:p>
          <a:p>
            <a:pPr lvl="0">
              <a:buFont typeface="Wingdings" panose="05000000000000000000" pitchFamily="2" charset="2"/>
              <a:buChar char="Ø"/>
            </a:pPr>
            <a:r>
              <a:rPr lang="fi-FI" sz="1200" dirty="0" err="1" smtClean="0"/>
              <a:t>epäselektiiviset</a:t>
            </a:r>
            <a:r>
              <a:rPr lang="fi-FI" sz="1200" dirty="0" smtClean="0"/>
              <a:t> beetasalpaajat (huom. silmätipat)</a:t>
            </a:r>
          </a:p>
          <a:p>
            <a:endParaRPr lang="fi-FI" dirty="0" smtClean="0"/>
          </a:p>
          <a:p>
            <a:r>
              <a:rPr lang="fi-FI" dirty="0" smtClean="0"/>
              <a:t>Suun</a:t>
            </a:r>
            <a:r>
              <a:rPr lang="fi-FI" baseline="0" dirty="0" smtClean="0"/>
              <a:t> hoito! Mm. suun huuhtelu hoitavan lääkkeen jälkeen</a:t>
            </a:r>
          </a:p>
          <a:p>
            <a:r>
              <a:rPr lang="fi-FI" dirty="0" smtClean="0"/>
              <a:t>http://www.terveyskirjasto.fi/terveyskirjasto/tk.koti?p_artikkeli=trs00130 </a:t>
            </a:r>
          </a:p>
          <a:p>
            <a:endParaRPr lang="fi-FI" dirty="0"/>
          </a:p>
        </p:txBody>
      </p:sp>
      <p:sp>
        <p:nvSpPr>
          <p:cNvPr id="4" name="Dian numeron paikkamerkki 3"/>
          <p:cNvSpPr>
            <a:spLocks noGrp="1"/>
          </p:cNvSpPr>
          <p:nvPr>
            <p:ph type="sldNum" sz="quarter" idx="10"/>
          </p:nvPr>
        </p:nvSpPr>
        <p:spPr/>
        <p:txBody>
          <a:bodyPr/>
          <a:lstStyle/>
          <a:p>
            <a:pPr>
              <a:defRPr/>
            </a:pPr>
            <a:fld id="{F31A31E8-DDF4-47E9-8580-A8FB672EA989}" type="slidenum">
              <a:rPr lang="fi-FI" smtClean="0"/>
              <a:pPr>
                <a:defRPr/>
              </a:pPr>
              <a:t>6</a:t>
            </a:fld>
            <a:endParaRPr lang="fi-FI"/>
          </a:p>
        </p:txBody>
      </p:sp>
    </p:spTree>
    <p:extLst>
      <p:ext uri="{BB962C8B-B14F-4D97-AF65-F5344CB8AC3E}">
        <p14:creationId xmlns:p14="http://schemas.microsoft.com/office/powerpoint/2010/main" val="1502768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GB" altLang="en-US" sz="1800" dirty="0" smtClean="0"/>
              <a:t>Diabetes on </a:t>
            </a:r>
            <a:r>
              <a:rPr lang="en-GB" altLang="en-US" sz="1800" dirty="0" err="1" smtClean="0"/>
              <a:t>sairaus</a:t>
            </a:r>
            <a:r>
              <a:rPr lang="en-GB" altLang="en-US" sz="1800" dirty="0" smtClean="0"/>
              <a:t>, </a:t>
            </a:r>
            <a:r>
              <a:rPr lang="en-GB" altLang="en-US" sz="1800" dirty="0" err="1" smtClean="0"/>
              <a:t>jossa</a:t>
            </a:r>
            <a:r>
              <a:rPr lang="en-GB" altLang="en-US" sz="1800" dirty="0" smtClean="0"/>
              <a:t> </a:t>
            </a:r>
            <a:r>
              <a:rPr lang="en-GB" altLang="en-US" sz="1800" dirty="0" err="1" smtClean="0"/>
              <a:t>verensokeri</a:t>
            </a:r>
            <a:r>
              <a:rPr lang="en-GB" altLang="en-US" sz="1800" dirty="0" smtClean="0"/>
              <a:t>  </a:t>
            </a:r>
            <a:r>
              <a:rPr lang="en-GB" altLang="en-US" sz="1800" dirty="0" err="1" smtClean="0"/>
              <a:t>kohoaa</a:t>
            </a:r>
            <a:r>
              <a:rPr lang="en-GB" altLang="en-US" sz="1800" dirty="0" smtClean="0"/>
              <a:t> </a:t>
            </a:r>
            <a:r>
              <a:rPr lang="en-GB" altLang="en-US" sz="1800" dirty="0" err="1" smtClean="0"/>
              <a:t>normaalia</a:t>
            </a:r>
            <a:r>
              <a:rPr lang="en-GB" altLang="en-US" sz="1800" dirty="0" smtClean="0"/>
              <a:t> </a:t>
            </a:r>
            <a:r>
              <a:rPr lang="en-GB" altLang="en-US" sz="1800" dirty="0" err="1" smtClean="0"/>
              <a:t>korkeammaksi</a:t>
            </a:r>
            <a:r>
              <a:rPr lang="en-GB" altLang="en-US" sz="1800" dirty="0" smtClean="0"/>
              <a:t> </a:t>
            </a:r>
            <a:r>
              <a:rPr lang="en-GB" altLang="en-US" sz="1800" dirty="0" err="1" smtClean="0"/>
              <a:t>haiman</a:t>
            </a:r>
            <a:r>
              <a:rPr lang="en-GB" altLang="en-US" sz="1800" dirty="0" smtClean="0"/>
              <a:t> </a:t>
            </a:r>
            <a:r>
              <a:rPr lang="en-GB" altLang="en-US" sz="1800" dirty="0" err="1" smtClean="0"/>
              <a:t>insuliinia</a:t>
            </a:r>
            <a:r>
              <a:rPr lang="en-GB" altLang="en-US" sz="1800" dirty="0" smtClean="0"/>
              <a:t> </a:t>
            </a:r>
            <a:r>
              <a:rPr lang="en-GB" altLang="en-US" sz="1800" dirty="0" err="1" smtClean="0"/>
              <a:t>tuottavien</a:t>
            </a:r>
            <a:r>
              <a:rPr lang="en-GB" altLang="en-US" sz="1800" dirty="0" smtClean="0"/>
              <a:t> </a:t>
            </a:r>
            <a:r>
              <a:rPr lang="en-GB" altLang="en-US" sz="1800" dirty="0" err="1" smtClean="0"/>
              <a:t>solujen</a:t>
            </a:r>
            <a:r>
              <a:rPr lang="en-GB" altLang="en-US" sz="1800" dirty="0" smtClean="0"/>
              <a:t> </a:t>
            </a:r>
            <a:r>
              <a:rPr lang="en-GB" altLang="en-US" sz="1800" dirty="0" err="1" smtClean="0"/>
              <a:t>vaurioitumisen</a:t>
            </a:r>
            <a:r>
              <a:rPr lang="en-GB" altLang="en-US" sz="1800" dirty="0" smtClean="0"/>
              <a:t> </a:t>
            </a:r>
            <a:r>
              <a:rPr lang="en-GB" altLang="en-US" sz="1800" dirty="0" err="1" smtClean="0"/>
              <a:t>vuoksi</a:t>
            </a:r>
            <a:r>
              <a:rPr lang="en-GB" altLang="en-US" sz="1800" dirty="0" smtClean="0"/>
              <a:t>. </a:t>
            </a:r>
            <a:r>
              <a:rPr lang="en-GB" altLang="en-US" sz="1800" dirty="0" err="1" smtClean="0"/>
              <a:t>Hoitamattomana</a:t>
            </a:r>
            <a:r>
              <a:rPr lang="en-GB" altLang="en-US" sz="1800" dirty="0" smtClean="0"/>
              <a:t> </a:t>
            </a:r>
            <a:r>
              <a:rPr lang="en-GB" altLang="en-US" sz="1800" dirty="0" err="1" smtClean="0"/>
              <a:t>verensokeri</a:t>
            </a:r>
            <a:r>
              <a:rPr lang="en-GB" altLang="en-US" sz="1800" dirty="0" smtClean="0"/>
              <a:t> on </a:t>
            </a:r>
            <a:r>
              <a:rPr lang="en-GB" altLang="en-US" sz="1800" dirty="0" err="1" smtClean="0"/>
              <a:t>aamulla</a:t>
            </a:r>
            <a:r>
              <a:rPr lang="en-GB" altLang="en-US" sz="1800" dirty="0" smtClean="0"/>
              <a:t> </a:t>
            </a:r>
            <a:r>
              <a:rPr lang="en-GB" altLang="en-US" sz="1800" dirty="0" err="1" smtClean="0"/>
              <a:t>yön</a:t>
            </a:r>
            <a:r>
              <a:rPr lang="en-GB" altLang="en-US" sz="1800" dirty="0" smtClean="0"/>
              <a:t> </a:t>
            </a:r>
            <a:r>
              <a:rPr lang="en-GB" altLang="en-US" sz="1800" dirty="0" err="1" smtClean="0"/>
              <a:t>jälkeen</a:t>
            </a:r>
            <a:r>
              <a:rPr lang="en-GB" altLang="en-US" sz="1800" dirty="0" smtClean="0"/>
              <a:t> </a:t>
            </a:r>
            <a:r>
              <a:rPr lang="en-GB" altLang="en-US" sz="1800" dirty="0" err="1" smtClean="0"/>
              <a:t>yli</a:t>
            </a:r>
            <a:r>
              <a:rPr lang="en-GB" altLang="en-US" sz="1800" dirty="0" smtClean="0"/>
              <a:t> 7 </a:t>
            </a:r>
            <a:r>
              <a:rPr lang="en-GB" altLang="en-US" sz="1800" dirty="0" err="1" smtClean="0"/>
              <a:t>mmol</a:t>
            </a:r>
            <a:r>
              <a:rPr lang="en-GB" altLang="en-US" sz="1800" dirty="0" smtClean="0"/>
              <a:t>/l ja </a:t>
            </a:r>
            <a:r>
              <a:rPr lang="en-GB" altLang="en-US" sz="1800" dirty="0" err="1" smtClean="0"/>
              <a:t>aterioiden</a:t>
            </a:r>
            <a:r>
              <a:rPr lang="en-GB" altLang="en-US" sz="1800" dirty="0" smtClean="0"/>
              <a:t> </a:t>
            </a:r>
            <a:r>
              <a:rPr lang="en-GB" altLang="en-US" sz="1800" dirty="0" err="1" smtClean="0"/>
              <a:t>jälkeen</a:t>
            </a:r>
            <a:r>
              <a:rPr lang="en-GB" altLang="en-US" sz="1800" dirty="0" smtClean="0"/>
              <a:t> </a:t>
            </a:r>
            <a:r>
              <a:rPr lang="en-GB" altLang="en-US" sz="1800" dirty="0" err="1" smtClean="0"/>
              <a:t>yli</a:t>
            </a:r>
            <a:r>
              <a:rPr lang="en-GB" altLang="en-US" sz="1800" dirty="0" smtClean="0"/>
              <a:t> 11 </a:t>
            </a:r>
            <a:r>
              <a:rPr lang="en-GB" altLang="en-US" sz="1800" dirty="0" err="1" smtClean="0"/>
              <a:t>mmol</a:t>
            </a:r>
            <a:r>
              <a:rPr lang="en-GB" altLang="en-US" sz="1800" dirty="0" smtClean="0"/>
              <a:t>/l. </a:t>
            </a:r>
            <a:r>
              <a:rPr lang="en-GB" altLang="en-US" sz="1800" dirty="0" err="1" smtClean="0"/>
              <a:t>Diabetekselle</a:t>
            </a:r>
            <a:r>
              <a:rPr lang="en-GB" altLang="en-US" sz="1800" dirty="0" smtClean="0"/>
              <a:t> on </a:t>
            </a:r>
            <a:r>
              <a:rPr lang="en-GB" altLang="en-US" sz="1800" dirty="0" err="1" smtClean="0"/>
              <a:t>useita</a:t>
            </a:r>
            <a:r>
              <a:rPr lang="en-GB" altLang="en-US" sz="1800" dirty="0" smtClean="0"/>
              <a:t> </a:t>
            </a:r>
            <a:r>
              <a:rPr lang="en-GB" altLang="en-US" sz="1800" dirty="0" err="1" smtClean="0"/>
              <a:t>eri</a:t>
            </a:r>
            <a:r>
              <a:rPr lang="en-GB" altLang="en-US" sz="1800" dirty="0" smtClean="0"/>
              <a:t> </a:t>
            </a:r>
            <a:r>
              <a:rPr lang="en-GB" altLang="en-US" sz="1800" dirty="0" err="1" smtClean="0"/>
              <a:t>syitä</a:t>
            </a:r>
            <a:r>
              <a:rPr lang="en-GB" altLang="en-US" sz="1800" dirty="0" smtClean="0"/>
              <a:t>. </a:t>
            </a:r>
          </a:p>
          <a:p>
            <a:r>
              <a:rPr lang="en-GB" altLang="en-US" sz="1800" dirty="0" err="1" smtClean="0"/>
              <a:t>Päätyypit</a:t>
            </a:r>
            <a:r>
              <a:rPr lang="en-GB" altLang="en-US" sz="1800" dirty="0" smtClean="0"/>
              <a:t> </a:t>
            </a:r>
            <a:r>
              <a:rPr lang="en-GB" altLang="en-US" sz="1800" dirty="0" err="1" smtClean="0"/>
              <a:t>ovat</a:t>
            </a:r>
            <a:r>
              <a:rPr lang="en-GB" altLang="en-US" sz="1800" dirty="0" smtClean="0"/>
              <a:t> </a:t>
            </a:r>
            <a:r>
              <a:rPr lang="en-GB" altLang="en-US" sz="1800" dirty="0" err="1" smtClean="0"/>
              <a:t>tyypin</a:t>
            </a:r>
            <a:r>
              <a:rPr lang="en-GB" altLang="en-US" sz="1800" dirty="0" smtClean="0"/>
              <a:t> 1 diabetes, </a:t>
            </a:r>
            <a:r>
              <a:rPr lang="en-GB" altLang="en-US" sz="1800" dirty="0" err="1" smtClean="0"/>
              <a:t>tyypin</a:t>
            </a:r>
            <a:r>
              <a:rPr lang="en-GB" altLang="en-US" sz="1800" dirty="0" smtClean="0"/>
              <a:t> 2 diabetes ja </a:t>
            </a:r>
            <a:r>
              <a:rPr lang="en-GB" altLang="en-US" sz="1800" dirty="0" err="1" smtClean="0"/>
              <a:t>raskausdiabetes</a:t>
            </a:r>
            <a:r>
              <a:rPr lang="en-GB" altLang="en-US" sz="1800" dirty="0" smtClean="0"/>
              <a:t>. </a:t>
            </a:r>
          </a:p>
          <a:p>
            <a:endParaRPr lang="en-GB" altLang="en-US" sz="1800" dirty="0" smtClean="0"/>
          </a:p>
          <a:p>
            <a:r>
              <a:rPr lang="en-GB" altLang="en-US" sz="1800" dirty="0" err="1" smtClean="0"/>
              <a:t>Tyypin</a:t>
            </a:r>
            <a:r>
              <a:rPr lang="en-GB" altLang="en-US" sz="1800" dirty="0" smtClean="0"/>
              <a:t> 1 diabetes on </a:t>
            </a:r>
            <a:r>
              <a:rPr lang="en-GB" altLang="en-US" sz="1800" dirty="0" err="1" smtClean="0"/>
              <a:t>insuliinin</a:t>
            </a:r>
            <a:r>
              <a:rPr lang="en-GB" altLang="en-US" sz="1800" dirty="0" smtClean="0"/>
              <a:t> </a:t>
            </a:r>
            <a:r>
              <a:rPr lang="en-GB" altLang="en-US" sz="1800" dirty="0" err="1" smtClean="0"/>
              <a:t>puutostauti</a:t>
            </a:r>
            <a:r>
              <a:rPr lang="en-GB" altLang="en-US" sz="1800" dirty="0" smtClean="0"/>
              <a:t>. </a:t>
            </a:r>
            <a:r>
              <a:rPr lang="en-GB" altLang="en-US" sz="1800" dirty="0" err="1" smtClean="0"/>
              <a:t>Sitä</a:t>
            </a:r>
            <a:r>
              <a:rPr lang="en-GB" altLang="en-US" sz="1800" dirty="0" smtClean="0"/>
              <a:t> </a:t>
            </a:r>
            <a:r>
              <a:rPr lang="en-GB" altLang="en-US" sz="1800" dirty="0" err="1" smtClean="0"/>
              <a:t>sairastaa</a:t>
            </a:r>
            <a:r>
              <a:rPr lang="en-GB" altLang="en-US" sz="1800" dirty="0" smtClean="0"/>
              <a:t> </a:t>
            </a:r>
            <a:r>
              <a:rPr lang="en-GB" altLang="en-US" sz="1800" dirty="0" err="1" smtClean="0"/>
              <a:t>noin</a:t>
            </a:r>
            <a:r>
              <a:rPr lang="en-GB" altLang="en-US" sz="1800" dirty="0" smtClean="0"/>
              <a:t> 50 000 </a:t>
            </a:r>
            <a:r>
              <a:rPr lang="en-GB" altLang="en-US" sz="1800" dirty="0" err="1" smtClean="0"/>
              <a:t>henkilöä</a:t>
            </a:r>
            <a:r>
              <a:rPr lang="en-GB" altLang="en-US" sz="1800" dirty="0" smtClean="0"/>
              <a:t> </a:t>
            </a:r>
            <a:r>
              <a:rPr lang="en-GB" altLang="en-US" sz="1800" dirty="0" err="1" smtClean="0"/>
              <a:t>Suomessa</a:t>
            </a:r>
            <a:r>
              <a:rPr lang="en-GB" altLang="en-US" sz="1800" dirty="0" smtClean="0"/>
              <a:t>, </a:t>
            </a:r>
            <a:r>
              <a:rPr lang="en-GB" altLang="en-US" sz="1800" dirty="0" err="1" smtClean="0"/>
              <a:t>joista</a:t>
            </a:r>
            <a:r>
              <a:rPr lang="en-GB" altLang="en-US" sz="1800" dirty="0" smtClean="0"/>
              <a:t> </a:t>
            </a:r>
            <a:r>
              <a:rPr lang="en-GB" altLang="en-US" sz="1800" dirty="0" err="1" smtClean="0"/>
              <a:t>noin</a:t>
            </a:r>
            <a:r>
              <a:rPr lang="en-GB" altLang="en-US" sz="1800" dirty="0" smtClean="0"/>
              <a:t> 4000 on </a:t>
            </a:r>
            <a:r>
              <a:rPr lang="en-GB" altLang="en-US" sz="1800" dirty="0" err="1" smtClean="0"/>
              <a:t>alle</a:t>
            </a:r>
            <a:r>
              <a:rPr lang="en-GB" altLang="en-US" sz="1800" dirty="0" smtClean="0"/>
              <a:t> 16-vuotiaita. </a:t>
            </a:r>
            <a:r>
              <a:rPr lang="en-GB" altLang="en-US" sz="1800" dirty="0" err="1" smtClean="0"/>
              <a:t>Sitä</a:t>
            </a:r>
            <a:r>
              <a:rPr lang="en-GB" altLang="en-US" sz="1800" dirty="0" smtClean="0"/>
              <a:t> </a:t>
            </a:r>
            <a:r>
              <a:rPr lang="en-GB" altLang="en-US" sz="1800" dirty="0" err="1" smtClean="0"/>
              <a:t>hoidetaan</a:t>
            </a:r>
            <a:r>
              <a:rPr lang="en-GB" altLang="en-US" sz="1800" dirty="0" smtClean="0"/>
              <a:t> </a:t>
            </a:r>
            <a:r>
              <a:rPr lang="en-GB" altLang="en-US" sz="1800" dirty="0" err="1" smtClean="0"/>
              <a:t>insuliini</a:t>
            </a:r>
            <a:r>
              <a:rPr lang="en-GB" altLang="en-US" sz="1800" dirty="0" smtClean="0"/>
              <a:t> </a:t>
            </a:r>
            <a:r>
              <a:rPr lang="en-GB" altLang="en-US" sz="1800" dirty="0" err="1" smtClean="0"/>
              <a:t>pistoksilla</a:t>
            </a:r>
            <a:r>
              <a:rPr lang="en-GB" altLang="en-US" sz="1800" dirty="0" smtClean="0"/>
              <a:t> tai </a:t>
            </a:r>
            <a:r>
              <a:rPr lang="en-GB" altLang="en-US" sz="1800" dirty="0" err="1" smtClean="0"/>
              <a:t>insuliinin</a:t>
            </a:r>
            <a:r>
              <a:rPr lang="en-GB" altLang="en-US" sz="1800" dirty="0" smtClean="0"/>
              <a:t> </a:t>
            </a:r>
            <a:r>
              <a:rPr lang="en-GB" altLang="en-US" sz="1800" dirty="0" err="1" smtClean="0"/>
              <a:t>pumppuannostelulla</a:t>
            </a:r>
            <a:r>
              <a:rPr lang="en-GB" altLang="en-US" sz="1800" dirty="0" smtClean="0"/>
              <a:t>. </a:t>
            </a:r>
            <a:r>
              <a:rPr lang="en-GB" altLang="en-US" sz="1800" dirty="0" err="1" smtClean="0"/>
              <a:t>Ilman</a:t>
            </a:r>
            <a:r>
              <a:rPr lang="en-GB" altLang="en-US" sz="1800" dirty="0" smtClean="0"/>
              <a:t> </a:t>
            </a:r>
            <a:r>
              <a:rPr lang="en-GB" altLang="en-US" sz="1800" dirty="0" err="1" smtClean="0"/>
              <a:t>insuliinia</a:t>
            </a:r>
            <a:r>
              <a:rPr lang="en-GB" altLang="en-US" sz="1800" dirty="0" smtClean="0"/>
              <a:t> </a:t>
            </a:r>
            <a:r>
              <a:rPr lang="en-GB" altLang="en-US" sz="1800" dirty="0" err="1" smtClean="0"/>
              <a:t>seuraa</a:t>
            </a:r>
            <a:r>
              <a:rPr lang="en-GB" altLang="en-US" sz="1800" dirty="0" smtClean="0"/>
              <a:t> </a:t>
            </a:r>
            <a:r>
              <a:rPr lang="en-GB" altLang="en-US" sz="1800" dirty="0" err="1" smtClean="0"/>
              <a:t>happomyrkytys</a:t>
            </a:r>
            <a:r>
              <a:rPr lang="en-GB" altLang="en-US" sz="1800" dirty="0" smtClean="0"/>
              <a:t> (</a:t>
            </a:r>
            <a:r>
              <a:rPr lang="en-GB" altLang="en-US" sz="1800" dirty="0" err="1" smtClean="0"/>
              <a:t>ketoasidoosi</a:t>
            </a:r>
            <a:r>
              <a:rPr lang="en-GB" altLang="en-US" sz="1800" dirty="0" smtClean="0"/>
              <a:t>), </a:t>
            </a:r>
            <a:r>
              <a:rPr lang="en-GB" altLang="en-US" sz="1800" dirty="0" err="1" smtClean="0"/>
              <a:t>johon</a:t>
            </a:r>
            <a:r>
              <a:rPr lang="en-GB" altLang="en-US" sz="1800" dirty="0" smtClean="0"/>
              <a:t> </a:t>
            </a:r>
            <a:r>
              <a:rPr lang="en-GB" altLang="en-US" sz="1800" dirty="0" err="1" smtClean="0"/>
              <a:t>tyypin</a:t>
            </a:r>
            <a:r>
              <a:rPr lang="en-GB" altLang="en-US" sz="1800" dirty="0" smtClean="0"/>
              <a:t> 1 </a:t>
            </a:r>
            <a:r>
              <a:rPr lang="en-GB" altLang="en-US" sz="1800" dirty="0" err="1" smtClean="0"/>
              <a:t>diabeetikko</a:t>
            </a:r>
            <a:r>
              <a:rPr lang="en-GB" altLang="en-US" sz="1800" dirty="0" smtClean="0"/>
              <a:t> </a:t>
            </a:r>
            <a:r>
              <a:rPr lang="en-GB" altLang="en-US" sz="1800" dirty="0" err="1" smtClean="0"/>
              <a:t>hoitamattomana</a:t>
            </a:r>
            <a:r>
              <a:rPr lang="en-GB" altLang="en-US" sz="1800" dirty="0" smtClean="0"/>
              <a:t> </a:t>
            </a:r>
            <a:r>
              <a:rPr lang="en-GB" altLang="en-US" sz="1800" dirty="0" err="1" smtClean="0"/>
              <a:t>kuolee</a:t>
            </a:r>
            <a:r>
              <a:rPr lang="en-GB" altLang="en-US" sz="1800" dirty="0" smtClean="0"/>
              <a:t>.</a:t>
            </a:r>
          </a:p>
          <a:p>
            <a:endParaRPr lang="en-GB" altLang="en-US" sz="1800" dirty="0" smtClean="0"/>
          </a:p>
          <a:p>
            <a:r>
              <a:rPr lang="en-GB" altLang="en-US" sz="1800" dirty="0" err="1" smtClean="0"/>
              <a:t>Tyypin</a:t>
            </a:r>
            <a:r>
              <a:rPr lang="en-GB" altLang="en-US" sz="1800" dirty="0" smtClean="0"/>
              <a:t> 2 </a:t>
            </a:r>
            <a:r>
              <a:rPr lang="en-GB" altLang="en-US" sz="1800" dirty="0" err="1" smtClean="0"/>
              <a:t>diabeteksessa</a:t>
            </a:r>
            <a:r>
              <a:rPr lang="en-GB" altLang="en-US" sz="1800" dirty="0" smtClean="0"/>
              <a:t> </a:t>
            </a:r>
            <a:r>
              <a:rPr lang="en-GB" altLang="en-US" sz="1800" dirty="0" err="1" smtClean="0"/>
              <a:t>insuliinin</a:t>
            </a:r>
            <a:r>
              <a:rPr lang="en-GB" altLang="en-US" sz="1800" dirty="0" smtClean="0"/>
              <a:t> </a:t>
            </a:r>
            <a:r>
              <a:rPr lang="en-GB" altLang="en-US" sz="1800" dirty="0" err="1" smtClean="0"/>
              <a:t>tarve</a:t>
            </a:r>
            <a:r>
              <a:rPr lang="en-GB" altLang="en-US" sz="1800" dirty="0" smtClean="0"/>
              <a:t> on </a:t>
            </a:r>
            <a:r>
              <a:rPr lang="en-GB" altLang="en-US" sz="1800" dirty="0" err="1" smtClean="0"/>
              <a:t>lisääntynyt</a:t>
            </a:r>
            <a:r>
              <a:rPr lang="en-GB" altLang="en-US" sz="1800" dirty="0" smtClean="0"/>
              <a:t> mm., </a:t>
            </a:r>
            <a:r>
              <a:rPr lang="en-GB" altLang="en-US" sz="1800" dirty="0" err="1" smtClean="0"/>
              <a:t>vyötärölihavuuden</a:t>
            </a:r>
            <a:r>
              <a:rPr lang="en-GB" altLang="en-US" sz="1800" dirty="0" smtClean="0"/>
              <a:t>, </a:t>
            </a:r>
            <a:r>
              <a:rPr lang="en-GB" altLang="en-US" sz="1800" dirty="0" err="1" smtClean="0"/>
              <a:t>maksan</a:t>
            </a:r>
            <a:r>
              <a:rPr lang="en-GB" altLang="en-US" sz="1800" dirty="0" smtClean="0"/>
              <a:t> </a:t>
            </a:r>
            <a:r>
              <a:rPr lang="en-GB" altLang="en-US" sz="1800" dirty="0" err="1" smtClean="0"/>
              <a:t>rasvoittumisen</a:t>
            </a:r>
            <a:r>
              <a:rPr lang="en-GB" altLang="en-US" sz="1800" dirty="0" smtClean="0"/>
              <a:t>, </a:t>
            </a:r>
            <a:r>
              <a:rPr lang="en-GB" altLang="en-US" sz="1800" dirty="0" err="1" smtClean="0"/>
              <a:t>vähäisen</a:t>
            </a:r>
            <a:r>
              <a:rPr lang="en-GB" altLang="en-US" sz="1800" dirty="0" smtClean="0"/>
              <a:t> </a:t>
            </a:r>
            <a:r>
              <a:rPr lang="en-GB" altLang="en-US" sz="1800" dirty="0" err="1" smtClean="0"/>
              <a:t>liikunnan</a:t>
            </a:r>
            <a:r>
              <a:rPr lang="en-GB" altLang="en-US" sz="1800" dirty="0" smtClean="0"/>
              <a:t> tai </a:t>
            </a:r>
            <a:r>
              <a:rPr lang="en-GB" altLang="en-US" sz="1800" dirty="0" err="1" smtClean="0"/>
              <a:t>tulehdusten</a:t>
            </a:r>
            <a:r>
              <a:rPr lang="en-GB" altLang="en-US" sz="1800" dirty="0" smtClean="0"/>
              <a:t> </a:t>
            </a:r>
            <a:r>
              <a:rPr lang="en-GB" altLang="en-US" sz="1800" dirty="0" err="1" smtClean="0"/>
              <a:t>vuoksi</a:t>
            </a:r>
            <a:r>
              <a:rPr lang="en-GB" altLang="en-US" sz="1800" dirty="0" smtClean="0"/>
              <a:t>. </a:t>
            </a:r>
            <a:r>
              <a:rPr lang="en-GB" altLang="en-US" sz="1800" dirty="0" err="1" smtClean="0"/>
              <a:t>Haiman</a:t>
            </a:r>
            <a:r>
              <a:rPr lang="en-GB" altLang="en-US" sz="1800" dirty="0" smtClean="0"/>
              <a:t> </a:t>
            </a:r>
            <a:r>
              <a:rPr lang="en-GB" altLang="en-US" sz="1800" dirty="0" err="1" smtClean="0"/>
              <a:t>riittämättömän</a:t>
            </a:r>
            <a:r>
              <a:rPr lang="en-GB" altLang="en-US" sz="1800" dirty="0" smtClean="0"/>
              <a:t> </a:t>
            </a:r>
            <a:r>
              <a:rPr lang="en-GB" altLang="en-US" sz="1800" dirty="0" err="1" smtClean="0"/>
              <a:t>toiminnan</a:t>
            </a:r>
            <a:r>
              <a:rPr lang="en-GB" altLang="en-US" sz="1800" dirty="0" smtClean="0"/>
              <a:t> </a:t>
            </a:r>
            <a:r>
              <a:rPr lang="en-GB" altLang="en-US" sz="1800" dirty="0" err="1" smtClean="0"/>
              <a:t>vuoksi</a:t>
            </a:r>
            <a:r>
              <a:rPr lang="en-GB" altLang="en-US" sz="1800" dirty="0" smtClean="0"/>
              <a:t> </a:t>
            </a:r>
            <a:r>
              <a:rPr lang="en-GB" altLang="en-US" sz="1800" dirty="0" err="1" smtClean="0"/>
              <a:t>verensokeri</a:t>
            </a:r>
            <a:r>
              <a:rPr lang="en-GB" altLang="en-US" sz="1800" dirty="0" smtClean="0"/>
              <a:t> </a:t>
            </a:r>
            <a:r>
              <a:rPr lang="en-GB" altLang="en-US" sz="1800" dirty="0" err="1" smtClean="0"/>
              <a:t>kohoaa</a:t>
            </a:r>
            <a:r>
              <a:rPr lang="en-GB" altLang="en-US" sz="1800" dirty="0" smtClean="0"/>
              <a:t>. </a:t>
            </a:r>
            <a:r>
              <a:rPr lang="en-GB" altLang="en-US" sz="1800" dirty="0" err="1" smtClean="0"/>
              <a:t>Tyypin</a:t>
            </a:r>
            <a:r>
              <a:rPr lang="en-GB" altLang="en-US" sz="1800" dirty="0" smtClean="0"/>
              <a:t> 2 </a:t>
            </a:r>
            <a:r>
              <a:rPr lang="en-GB" altLang="en-US" sz="1800" dirty="0" err="1" smtClean="0"/>
              <a:t>diabetesta</a:t>
            </a:r>
            <a:r>
              <a:rPr lang="en-GB" altLang="en-US" sz="1800" dirty="0" smtClean="0"/>
              <a:t> </a:t>
            </a:r>
            <a:r>
              <a:rPr lang="en-GB" altLang="en-US" sz="1800" dirty="0" err="1" smtClean="0"/>
              <a:t>sairastaa</a:t>
            </a:r>
            <a:r>
              <a:rPr lang="en-GB" altLang="en-US" sz="1800" dirty="0" smtClean="0"/>
              <a:t> </a:t>
            </a:r>
            <a:r>
              <a:rPr lang="en-GB" altLang="en-US" sz="1800" dirty="0" err="1" smtClean="0"/>
              <a:t>noin</a:t>
            </a:r>
            <a:r>
              <a:rPr lang="en-GB" altLang="en-US" sz="1800" dirty="0" smtClean="0"/>
              <a:t> 300 000 </a:t>
            </a:r>
            <a:r>
              <a:rPr lang="en-GB" altLang="en-US" sz="1800" dirty="0" err="1" smtClean="0"/>
              <a:t>henkilöä</a:t>
            </a:r>
            <a:r>
              <a:rPr lang="en-GB" altLang="en-US" sz="1800" dirty="0" smtClean="0"/>
              <a:t> </a:t>
            </a:r>
            <a:r>
              <a:rPr lang="en-GB" altLang="en-US" sz="1800" dirty="0" err="1" smtClean="0"/>
              <a:t>Suomessa</a:t>
            </a:r>
            <a:r>
              <a:rPr lang="en-GB" altLang="en-US" sz="1800" dirty="0" smtClean="0"/>
              <a:t>. </a:t>
            </a:r>
            <a:r>
              <a:rPr lang="en-GB" altLang="en-US" sz="1800" dirty="0" err="1" smtClean="0"/>
              <a:t>Tyypin</a:t>
            </a:r>
            <a:r>
              <a:rPr lang="en-GB" altLang="en-US" sz="1800" dirty="0" smtClean="0"/>
              <a:t> 2 </a:t>
            </a:r>
            <a:r>
              <a:rPr lang="en-GB" altLang="en-US" sz="1800" dirty="0" err="1" smtClean="0"/>
              <a:t>diabetesta</a:t>
            </a:r>
            <a:r>
              <a:rPr lang="en-GB" altLang="en-US" sz="1800" dirty="0" smtClean="0"/>
              <a:t> </a:t>
            </a:r>
            <a:r>
              <a:rPr lang="en-GB" altLang="en-US" sz="1800" dirty="0" err="1" smtClean="0"/>
              <a:t>hoidetaan</a:t>
            </a:r>
            <a:r>
              <a:rPr lang="en-GB" altLang="en-US" sz="1800" dirty="0" smtClean="0"/>
              <a:t> </a:t>
            </a:r>
            <a:r>
              <a:rPr lang="en-GB" altLang="en-US" sz="1800" dirty="0" err="1" smtClean="0"/>
              <a:t>elintapahoidolla</a:t>
            </a:r>
            <a:r>
              <a:rPr lang="en-GB" altLang="en-US" sz="1800" dirty="0" smtClean="0"/>
              <a:t> ja </a:t>
            </a:r>
            <a:r>
              <a:rPr lang="en-GB" altLang="en-US" sz="1800" dirty="0" err="1" smtClean="0"/>
              <a:t>lääkehoidoilla</a:t>
            </a:r>
            <a:r>
              <a:rPr lang="en-GB" altLang="en-US" sz="1800" dirty="0" smtClean="0"/>
              <a:t>. </a:t>
            </a:r>
          </a:p>
          <a:p>
            <a:endParaRPr lang="en-GB" altLang="en-US" sz="1800" dirty="0" smtClean="0"/>
          </a:p>
          <a:p>
            <a:r>
              <a:rPr lang="en-GB" altLang="en-US" sz="1800" dirty="0" err="1" smtClean="0"/>
              <a:t>Raskausdiabetes</a:t>
            </a:r>
            <a:r>
              <a:rPr lang="en-GB" altLang="en-US" sz="1800" dirty="0" smtClean="0"/>
              <a:t> </a:t>
            </a:r>
            <a:r>
              <a:rPr lang="en-GB" altLang="en-US" sz="1800" dirty="0" err="1" smtClean="0"/>
              <a:t>tarkoitaa</a:t>
            </a:r>
            <a:r>
              <a:rPr lang="en-GB" altLang="en-US" sz="1800" dirty="0" smtClean="0"/>
              <a:t> </a:t>
            </a:r>
            <a:r>
              <a:rPr lang="en-GB" altLang="en-US" sz="1800" dirty="0" err="1" smtClean="0"/>
              <a:t>ensimmäistä</a:t>
            </a:r>
            <a:r>
              <a:rPr lang="en-GB" altLang="en-US" sz="1800" dirty="0" smtClean="0"/>
              <a:t> </a:t>
            </a:r>
            <a:r>
              <a:rPr lang="en-GB" altLang="en-US" sz="1800" dirty="0" err="1" smtClean="0"/>
              <a:t>kertaa</a:t>
            </a:r>
            <a:r>
              <a:rPr lang="en-GB" altLang="en-US" sz="1800" dirty="0" smtClean="0"/>
              <a:t> </a:t>
            </a:r>
            <a:r>
              <a:rPr lang="en-GB" altLang="en-US" sz="1800" dirty="0" err="1" smtClean="0"/>
              <a:t>raskauden</a:t>
            </a:r>
            <a:r>
              <a:rPr lang="en-GB" altLang="en-US" sz="1800" dirty="0" smtClean="0"/>
              <a:t> </a:t>
            </a:r>
            <a:r>
              <a:rPr lang="en-GB" altLang="en-US" sz="1800" dirty="0" err="1" smtClean="0"/>
              <a:t>aikana</a:t>
            </a:r>
            <a:r>
              <a:rPr lang="en-GB" altLang="en-US" sz="1800" dirty="0" smtClean="0"/>
              <a:t> </a:t>
            </a:r>
            <a:r>
              <a:rPr lang="en-GB" altLang="en-US" sz="1800" dirty="0" err="1" smtClean="0"/>
              <a:t>havaittavaa</a:t>
            </a:r>
            <a:r>
              <a:rPr lang="en-GB" altLang="en-US" sz="1800" dirty="0" smtClean="0"/>
              <a:t> </a:t>
            </a:r>
            <a:r>
              <a:rPr lang="en-GB" altLang="en-US" sz="1800" dirty="0" err="1" smtClean="0"/>
              <a:t>normaali</a:t>
            </a:r>
            <a:r>
              <a:rPr lang="en-GB" altLang="en-US" sz="1800" dirty="0" smtClean="0"/>
              <a:t> </a:t>
            </a:r>
            <a:r>
              <a:rPr lang="en-GB" altLang="en-US" sz="1800" dirty="0" err="1" smtClean="0"/>
              <a:t>korkeampaa</a:t>
            </a:r>
            <a:r>
              <a:rPr lang="en-GB" altLang="en-US" sz="1800" dirty="0" smtClean="0"/>
              <a:t> </a:t>
            </a:r>
            <a:r>
              <a:rPr lang="en-GB" altLang="en-US" sz="1800" dirty="0" err="1" smtClean="0"/>
              <a:t>verensokeria</a:t>
            </a:r>
            <a:r>
              <a:rPr lang="en-GB" altLang="en-US" sz="1800" dirty="0" smtClean="0"/>
              <a:t>. </a:t>
            </a:r>
            <a:r>
              <a:rPr lang="en-GB" altLang="en-US" sz="1800" dirty="0" err="1" smtClean="0"/>
              <a:t>Nykyään</a:t>
            </a:r>
            <a:r>
              <a:rPr lang="en-GB" altLang="en-US" sz="1800" dirty="0" smtClean="0"/>
              <a:t> </a:t>
            </a:r>
            <a:r>
              <a:rPr lang="en-GB" altLang="en-US" sz="1800" dirty="0" err="1" smtClean="0"/>
              <a:t>sokerirasitus</a:t>
            </a:r>
            <a:r>
              <a:rPr lang="en-GB" altLang="en-US" sz="1800" dirty="0" smtClean="0"/>
              <a:t> </a:t>
            </a:r>
            <a:r>
              <a:rPr lang="en-GB" altLang="en-US" sz="1800" dirty="0" err="1" smtClean="0"/>
              <a:t>tehdään</a:t>
            </a:r>
            <a:r>
              <a:rPr lang="en-GB" altLang="en-US" sz="1800" dirty="0" smtClean="0"/>
              <a:t> </a:t>
            </a:r>
            <a:r>
              <a:rPr lang="en-GB" altLang="en-US" sz="1800" dirty="0" err="1" smtClean="0"/>
              <a:t>lähes</a:t>
            </a:r>
            <a:r>
              <a:rPr lang="en-GB" altLang="en-US" sz="1800" dirty="0" smtClean="0"/>
              <a:t> </a:t>
            </a:r>
            <a:r>
              <a:rPr lang="en-GB" altLang="en-US" sz="1800" dirty="0" err="1" smtClean="0"/>
              <a:t>kaikille</a:t>
            </a:r>
            <a:r>
              <a:rPr lang="en-GB" altLang="en-US" sz="1800" dirty="0" smtClean="0"/>
              <a:t> </a:t>
            </a:r>
            <a:r>
              <a:rPr lang="en-GB" altLang="en-US" sz="1800" dirty="0" err="1" smtClean="0"/>
              <a:t>raskaana</a:t>
            </a:r>
            <a:r>
              <a:rPr lang="en-GB" altLang="en-US" sz="1800" dirty="0" smtClean="0"/>
              <a:t> </a:t>
            </a:r>
            <a:r>
              <a:rPr lang="en-GB" altLang="en-US" sz="1800" dirty="0" err="1" smtClean="0"/>
              <a:t>oleville</a:t>
            </a:r>
            <a:r>
              <a:rPr lang="en-GB" altLang="en-US" sz="1800" dirty="0" smtClean="0"/>
              <a:t>. </a:t>
            </a:r>
            <a:r>
              <a:rPr lang="en-GB" altLang="en-US" sz="1800" dirty="0" err="1" smtClean="0"/>
              <a:t>Raskausdiabetesta</a:t>
            </a:r>
            <a:r>
              <a:rPr lang="en-GB" altLang="en-US" sz="1800" dirty="0" smtClean="0"/>
              <a:t> on </a:t>
            </a:r>
            <a:r>
              <a:rPr lang="en-GB" altLang="en-US" sz="1800" dirty="0" err="1" smtClean="0"/>
              <a:t>noin</a:t>
            </a:r>
            <a:r>
              <a:rPr lang="en-GB" altLang="en-US" sz="1800" dirty="0" smtClean="0"/>
              <a:t> 12%:</a:t>
            </a:r>
            <a:r>
              <a:rPr lang="en-GB" altLang="en-US" sz="1800" dirty="0" err="1" smtClean="0"/>
              <a:t>lla</a:t>
            </a:r>
            <a:r>
              <a:rPr lang="en-GB" altLang="en-US" sz="1800" dirty="0" smtClean="0"/>
              <a:t> </a:t>
            </a:r>
            <a:r>
              <a:rPr lang="en-GB" altLang="en-US" sz="1800" dirty="0" err="1" smtClean="0"/>
              <a:t>synnyttäjistä</a:t>
            </a:r>
            <a:r>
              <a:rPr lang="en-GB" altLang="en-US" sz="1800" dirty="0" smtClean="0"/>
              <a:t>. </a:t>
            </a:r>
            <a:r>
              <a:rPr lang="en-GB" altLang="en-US" sz="1800" dirty="0" err="1" smtClean="0"/>
              <a:t>Sitä</a:t>
            </a:r>
            <a:r>
              <a:rPr lang="en-GB" altLang="en-US" sz="1800" dirty="0" smtClean="0"/>
              <a:t> </a:t>
            </a:r>
            <a:r>
              <a:rPr lang="en-GB" altLang="en-US" sz="1800" dirty="0" err="1" smtClean="0"/>
              <a:t>hoidetaan</a:t>
            </a:r>
            <a:r>
              <a:rPr lang="en-GB" altLang="en-US" sz="1800" dirty="0" smtClean="0"/>
              <a:t> </a:t>
            </a:r>
            <a:r>
              <a:rPr lang="en-GB" altLang="en-US" sz="1800" dirty="0" err="1" smtClean="0"/>
              <a:t>insuliinilla</a:t>
            </a:r>
            <a:r>
              <a:rPr lang="en-GB" altLang="en-US" sz="1800" dirty="0" smtClean="0"/>
              <a:t> tai </a:t>
            </a:r>
            <a:r>
              <a:rPr lang="en-GB" altLang="en-US" sz="1800" dirty="0" err="1" smtClean="0"/>
              <a:t>aikaisempaa</a:t>
            </a:r>
            <a:r>
              <a:rPr lang="en-GB" altLang="en-US" sz="1800" dirty="0" smtClean="0"/>
              <a:t> </a:t>
            </a:r>
            <a:r>
              <a:rPr lang="en-GB" altLang="en-US" sz="1800" dirty="0" err="1" smtClean="0"/>
              <a:t>useammin</a:t>
            </a:r>
            <a:r>
              <a:rPr lang="en-GB" altLang="en-US" sz="1800" dirty="0" smtClean="0"/>
              <a:t> </a:t>
            </a:r>
            <a:r>
              <a:rPr lang="en-GB" altLang="en-US" sz="1800" dirty="0" err="1" smtClean="0"/>
              <a:t>myös</a:t>
            </a:r>
            <a:r>
              <a:rPr lang="en-GB" altLang="en-US" sz="1800" dirty="0" smtClean="0"/>
              <a:t> </a:t>
            </a:r>
            <a:r>
              <a:rPr lang="en-GB" altLang="en-US" sz="1800" dirty="0" err="1" smtClean="0"/>
              <a:t>metformiini</a:t>
            </a:r>
            <a:r>
              <a:rPr lang="en-GB" altLang="en-US" sz="1800" dirty="0" smtClean="0"/>
              <a:t> –</a:t>
            </a:r>
            <a:r>
              <a:rPr lang="en-GB" altLang="en-US" sz="1800" dirty="0" err="1" smtClean="0"/>
              <a:t>tableteilla</a:t>
            </a:r>
            <a:r>
              <a:rPr lang="en-GB" altLang="en-US" sz="1800" dirty="0" smtClean="0"/>
              <a:t>. </a:t>
            </a:r>
            <a:r>
              <a:rPr lang="en-GB" altLang="en-US" sz="1800" dirty="0" err="1" smtClean="0"/>
              <a:t>Yleensä</a:t>
            </a:r>
            <a:r>
              <a:rPr lang="en-GB" altLang="en-US" sz="1800" dirty="0" smtClean="0"/>
              <a:t> </a:t>
            </a:r>
            <a:r>
              <a:rPr lang="en-GB" altLang="en-US" sz="1800" dirty="0" err="1" smtClean="0"/>
              <a:t>verensokeri</a:t>
            </a:r>
            <a:r>
              <a:rPr lang="en-GB" altLang="en-US" sz="1800" dirty="0" smtClean="0"/>
              <a:t> </a:t>
            </a:r>
            <a:r>
              <a:rPr lang="en-GB" altLang="en-US" sz="1800" dirty="0" err="1" smtClean="0"/>
              <a:t>normaalistuvat</a:t>
            </a:r>
            <a:r>
              <a:rPr lang="en-GB" altLang="en-US" sz="1800" dirty="0" smtClean="0"/>
              <a:t> </a:t>
            </a:r>
            <a:r>
              <a:rPr lang="en-GB" altLang="en-US" sz="1800" dirty="0" err="1" smtClean="0"/>
              <a:t>raskauden</a:t>
            </a:r>
            <a:r>
              <a:rPr lang="en-GB" altLang="en-US" sz="1800" dirty="0" smtClean="0"/>
              <a:t> </a:t>
            </a:r>
            <a:r>
              <a:rPr lang="en-GB" altLang="en-US" sz="1800" dirty="0" err="1" smtClean="0"/>
              <a:t>jälkeen</a:t>
            </a:r>
            <a:r>
              <a:rPr lang="en-GB" altLang="en-US" sz="1800" dirty="0" smtClean="0"/>
              <a:t>, </a:t>
            </a:r>
            <a:r>
              <a:rPr lang="en-GB" altLang="en-US" sz="1800" dirty="0" err="1" smtClean="0"/>
              <a:t>mutta</a:t>
            </a:r>
            <a:r>
              <a:rPr lang="en-GB" altLang="en-US" sz="1800" dirty="0" smtClean="0"/>
              <a:t> </a:t>
            </a:r>
            <a:r>
              <a:rPr lang="en-GB" altLang="en-US" sz="1800" dirty="0" err="1" smtClean="0"/>
              <a:t>sokeriarvoja</a:t>
            </a:r>
            <a:r>
              <a:rPr lang="en-GB" altLang="en-US" sz="1800" dirty="0" smtClean="0"/>
              <a:t> </a:t>
            </a:r>
            <a:r>
              <a:rPr lang="en-GB" altLang="en-US" sz="1800" dirty="0" err="1" smtClean="0"/>
              <a:t>täytyy</a:t>
            </a:r>
            <a:r>
              <a:rPr lang="en-GB" altLang="en-US" sz="1800" dirty="0" smtClean="0"/>
              <a:t> </a:t>
            </a:r>
            <a:r>
              <a:rPr lang="en-GB" altLang="en-US" sz="1800" dirty="0" err="1" smtClean="0"/>
              <a:t>seurata</a:t>
            </a:r>
            <a:r>
              <a:rPr lang="en-GB" altLang="en-US" sz="1800" dirty="0" smtClean="0"/>
              <a:t> </a:t>
            </a:r>
            <a:r>
              <a:rPr lang="en-GB" altLang="en-US" sz="1800" dirty="0" err="1" smtClean="0"/>
              <a:t>vuosittain</a:t>
            </a:r>
            <a:r>
              <a:rPr lang="en-GB" altLang="en-US" sz="1800" dirty="0" smtClean="0"/>
              <a:t>. </a:t>
            </a:r>
            <a:r>
              <a:rPr lang="en-GB" altLang="en-US" sz="1800" dirty="0" err="1" smtClean="0"/>
              <a:t>Joskus</a:t>
            </a:r>
            <a:r>
              <a:rPr lang="en-GB" altLang="en-US" sz="1800" dirty="0" smtClean="0"/>
              <a:t> </a:t>
            </a:r>
            <a:r>
              <a:rPr lang="en-GB" altLang="en-US" sz="1800" dirty="0" err="1" smtClean="0"/>
              <a:t>raskausdiabetes</a:t>
            </a:r>
            <a:r>
              <a:rPr lang="en-GB" altLang="en-US" sz="1800" dirty="0" smtClean="0"/>
              <a:t> on </a:t>
            </a:r>
            <a:r>
              <a:rPr lang="en-GB" altLang="en-US" sz="1800" dirty="0" err="1" smtClean="0"/>
              <a:t>ensimmäinen</a:t>
            </a:r>
            <a:r>
              <a:rPr lang="en-GB" altLang="en-US" sz="1800" dirty="0" smtClean="0"/>
              <a:t> </a:t>
            </a:r>
            <a:r>
              <a:rPr lang="en-GB" altLang="en-US" sz="1800" dirty="0" err="1" smtClean="0"/>
              <a:t>oire</a:t>
            </a:r>
            <a:r>
              <a:rPr lang="en-GB" altLang="en-US" sz="1800" dirty="0" smtClean="0"/>
              <a:t> </a:t>
            </a:r>
            <a:r>
              <a:rPr lang="en-GB" altLang="en-US" sz="1800" dirty="0" err="1" smtClean="0"/>
              <a:t>varsinaisesta</a:t>
            </a:r>
            <a:r>
              <a:rPr lang="en-GB" altLang="en-US" sz="1800" dirty="0" smtClean="0"/>
              <a:t> </a:t>
            </a:r>
            <a:r>
              <a:rPr lang="en-GB" altLang="en-US" sz="1800" dirty="0" err="1" smtClean="0"/>
              <a:t>diabeteksesta</a:t>
            </a:r>
            <a:r>
              <a:rPr lang="en-GB" altLang="en-US" sz="1800" dirty="0" smtClean="0"/>
              <a:t>.</a:t>
            </a:r>
          </a:p>
          <a:p>
            <a:endParaRPr lang="en-GB" altLang="en-US" sz="1800" dirty="0" smtClean="0"/>
          </a:p>
          <a:p>
            <a:r>
              <a:rPr lang="en-GB" altLang="en-US" sz="1800" dirty="0" err="1" smtClean="0"/>
              <a:t>Klassiset</a:t>
            </a:r>
            <a:r>
              <a:rPr lang="en-GB" altLang="en-US" sz="1800" dirty="0" smtClean="0"/>
              <a:t> </a:t>
            </a:r>
            <a:r>
              <a:rPr lang="en-GB" altLang="en-US" sz="1800" dirty="0" err="1" smtClean="0"/>
              <a:t>diabetesoireet</a:t>
            </a:r>
            <a:r>
              <a:rPr lang="en-GB" altLang="en-US" sz="1800" dirty="0" smtClean="0"/>
              <a:t> </a:t>
            </a:r>
            <a:r>
              <a:rPr lang="en-GB" altLang="en-US" sz="1800" dirty="0" err="1" smtClean="0"/>
              <a:t>ovat</a:t>
            </a:r>
            <a:r>
              <a:rPr lang="en-GB" altLang="en-US" sz="1800" dirty="0" smtClean="0"/>
              <a:t>:</a:t>
            </a:r>
          </a:p>
          <a:p>
            <a:r>
              <a:rPr lang="en-GB" altLang="en-US" sz="1800" dirty="0" err="1" smtClean="0"/>
              <a:t>Virtsanerityksen</a:t>
            </a:r>
            <a:r>
              <a:rPr lang="en-GB" altLang="en-US" sz="1800" dirty="0" smtClean="0"/>
              <a:t> </a:t>
            </a:r>
            <a:r>
              <a:rPr lang="en-GB" altLang="en-US" sz="1800" dirty="0" err="1" smtClean="0"/>
              <a:t>lisääntyminen</a:t>
            </a:r>
            <a:r>
              <a:rPr lang="en-GB" altLang="en-US" sz="1800" dirty="0" smtClean="0"/>
              <a:t>, </a:t>
            </a:r>
            <a:r>
              <a:rPr lang="en-GB" altLang="en-US" sz="1800" dirty="0" err="1" smtClean="0"/>
              <a:t>elimistön</a:t>
            </a:r>
            <a:r>
              <a:rPr lang="en-GB" altLang="en-US" sz="1800" dirty="0" smtClean="0"/>
              <a:t> </a:t>
            </a:r>
            <a:r>
              <a:rPr lang="en-GB" altLang="en-US" sz="1800" dirty="0" err="1" smtClean="0"/>
              <a:t>kuivuminen</a:t>
            </a:r>
            <a:r>
              <a:rPr lang="en-GB" altLang="en-US" sz="1800" dirty="0" smtClean="0"/>
              <a:t> ja </a:t>
            </a:r>
            <a:r>
              <a:rPr lang="en-GB" altLang="en-US" sz="1800" dirty="0" err="1" smtClean="0"/>
              <a:t>jano</a:t>
            </a:r>
            <a:r>
              <a:rPr lang="en-GB" altLang="en-US" sz="1800" dirty="0" smtClean="0"/>
              <a:t>, </a:t>
            </a:r>
            <a:r>
              <a:rPr lang="en-GB" altLang="en-US" sz="1800" dirty="0" err="1" smtClean="0"/>
              <a:t>laihtuminen</a:t>
            </a:r>
            <a:r>
              <a:rPr lang="en-GB" altLang="en-US" sz="1800" dirty="0" smtClean="0"/>
              <a:t>. </a:t>
            </a:r>
            <a:r>
              <a:rPr lang="en-GB" altLang="en-US" sz="1800" dirty="0" err="1" smtClean="0"/>
              <a:t>Tavallisia</a:t>
            </a:r>
            <a:r>
              <a:rPr lang="en-GB" altLang="en-US" sz="1800" dirty="0" smtClean="0"/>
              <a:t> </a:t>
            </a:r>
            <a:r>
              <a:rPr lang="en-GB" altLang="en-US" sz="1800" dirty="0" err="1" smtClean="0"/>
              <a:t>myös</a:t>
            </a:r>
            <a:r>
              <a:rPr lang="en-GB" altLang="en-US" sz="1800" dirty="0" smtClean="0"/>
              <a:t> </a:t>
            </a:r>
            <a:r>
              <a:rPr lang="en-GB" altLang="en-US" sz="1800" dirty="0" err="1" smtClean="0"/>
              <a:t>näöntarkkuuden</a:t>
            </a:r>
            <a:r>
              <a:rPr lang="en-GB" altLang="en-US" sz="1800" dirty="0" smtClean="0"/>
              <a:t> </a:t>
            </a:r>
            <a:r>
              <a:rPr lang="en-GB" altLang="en-US" sz="1800" dirty="0" err="1" smtClean="0"/>
              <a:t>muutos</a:t>
            </a:r>
            <a:r>
              <a:rPr lang="en-GB" altLang="en-US" sz="1800" dirty="0" smtClean="0"/>
              <a:t>, </a:t>
            </a:r>
            <a:r>
              <a:rPr lang="en-GB" altLang="en-US" sz="1800" dirty="0" err="1" smtClean="0"/>
              <a:t>jalkojen</a:t>
            </a:r>
            <a:r>
              <a:rPr lang="en-GB" altLang="en-US" sz="1800" dirty="0" smtClean="0"/>
              <a:t> </a:t>
            </a:r>
            <a:r>
              <a:rPr lang="en-GB" altLang="en-US" sz="1800" dirty="0" err="1" smtClean="0"/>
              <a:t>puutuminen</a:t>
            </a:r>
            <a:r>
              <a:rPr lang="en-GB" altLang="en-US" sz="1800" dirty="0" smtClean="0"/>
              <a:t> ja </a:t>
            </a:r>
            <a:r>
              <a:rPr lang="en-GB" altLang="en-US" sz="1800" dirty="0" err="1" smtClean="0"/>
              <a:t>krampit</a:t>
            </a:r>
            <a:r>
              <a:rPr lang="en-GB" altLang="en-US" sz="1800" dirty="0" smtClean="0"/>
              <a:t>, </a:t>
            </a:r>
            <a:r>
              <a:rPr lang="en-GB" altLang="en-US" sz="1800" dirty="0" err="1" smtClean="0"/>
              <a:t>yleinen</a:t>
            </a:r>
            <a:r>
              <a:rPr lang="en-GB" altLang="en-US" sz="1800" dirty="0" smtClean="0"/>
              <a:t> </a:t>
            </a:r>
            <a:r>
              <a:rPr lang="en-GB" altLang="en-US" sz="1800" dirty="0" err="1" smtClean="0"/>
              <a:t>väsymys</a:t>
            </a:r>
            <a:r>
              <a:rPr lang="en-GB" altLang="en-US" sz="1800" dirty="0" smtClean="0"/>
              <a:t> ja </a:t>
            </a:r>
            <a:r>
              <a:rPr lang="en-GB" altLang="en-US" sz="1800" dirty="0" err="1" smtClean="0"/>
              <a:t>vetämättömyys</a:t>
            </a:r>
            <a:r>
              <a:rPr lang="en-GB" altLang="en-US" sz="1800" dirty="0" smtClean="0"/>
              <a:t>. </a:t>
            </a:r>
            <a:r>
              <a:rPr lang="en-GB" altLang="en-US" sz="1800" dirty="0" err="1" smtClean="0"/>
              <a:t>Tyypin</a:t>
            </a:r>
            <a:r>
              <a:rPr lang="en-GB" altLang="en-US" sz="1800" dirty="0" smtClean="0"/>
              <a:t> 2 </a:t>
            </a:r>
            <a:r>
              <a:rPr lang="en-GB" altLang="en-US" sz="1800" dirty="0" err="1" smtClean="0"/>
              <a:t>diabeteksen</a:t>
            </a:r>
            <a:r>
              <a:rPr lang="en-GB" altLang="en-US" sz="1800" dirty="0" smtClean="0"/>
              <a:t> </a:t>
            </a:r>
            <a:r>
              <a:rPr lang="en-GB" altLang="en-US" sz="1800" dirty="0" err="1" smtClean="0"/>
              <a:t>oireet</a:t>
            </a:r>
            <a:r>
              <a:rPr lang="en-GB" altLang="en-US" sz="1800" dirty="0" smtClean="0"/>
              <a:t> </a:t>
            </a:r>
            <a:r>
              <a:rPr lang="en-GB" altLang="en-US" sz="1800" dirty="0" err="1" smtClean="0"/>
              <a:t>voivat</a:t>
            </a:r>
            <a:r>
              <a:rPr lang="en-GB" altLang="en-US" sz="1800" dirty="0" smtClean="0"/>
              <a:t> olla </a:t>
            </a:r>
            <a:r>
              <a:rPr lang="en-GB" altLang="en-US" sz="1800" dirty="0" err="1" smtClean="0"/>
              <a:t>vähäisiä</a:t>
            </a:r>
            <a:r>
              <a:rPr lang="en-GB" altLang="en-US" sz="1800" dirty="0" smtClean="0"/>
              <a:t> ja </a:t>
            </a:r>
            <a:r>
              <a:rPr lang="en-GB" altLang="en-US" sz="1800" dirty="0" err="1" smtClean="0"/>
              <a:t>epämääräisiä</a:t>
            </a:r>
            <a:r>
              <a:rPr lang="en-GB" altLang="en-US" sz="1800" dirty="0" smtClean="0"/>
              <a:t> ja </a:t>
            </a:r>
            <a:r>
              <a:rPr lang="en-GB" altLang="en-US" sz="1800" dirty="0" err="1" smtClean="0"/>
              <a:t>sairaus</a:t>
            </a:r>
            <a:r>
              <a:rPr lang="en-GB" altLang="en-US" sz="1800" dirty="0" smtClean="0"/>
              <a:t> </a:t>
            </a:r>
            <a:r>
              <a:rPr lang="en-GB" altLang="en-US" sz="1800" dirty="0" err="1" smtClean="0"/>
              <a:t>voi</a:t>
            </a:r>
            <a:r>
              <a:rPr lang="en-GB" altLang="en-US" sz="1800" dirty="0" smtClean="0"/>
              <a:t> </a:t>
            </a:r>
            <a:r>
              <a:rPr lang="en-GB" altLang="en-US" sz="1800" dirty="0" err="1" smtClean="0"/>
              <a:t>tulla</a:t>
            </a:r>
            <a:r>
              <a:rPr lang="en-GB" altLang="en-US" sz="1800" dirty="0" smtClean="0"/>
              <a:t> </a:t>
            </a:r>
            <a:r>
              <a:rPr lang="en-GB" altLang="en-US" sz="1800" dirty="0" err="1" smtClean="0"/>
              <a:t>ensimmäisen</a:t>
            </a:r>
            <a:r>
              <a:rPr lang="en-GB" altLang="en-US" sz="1800" dirty="0" smtClean="0"/>
              <a:t> </a:t>
            </a:r>
            <a:r>
              <a:rPr lang="en-GB" altLang="en-US" sz="1800" dirty="0" err="1" smtClean="0"/>
              <a:t>kerran</a:t>
            </a:r>
            <a:r>
              <a:rPr lang="en-GB" altLang="en-US" sz="1800" dirty="0" smtClean="0"/>
              <a:t> </a:t>
            </a:r>
            <a:r>
              <a:rPr lang="en-GB" altLang="en-US" sz="1800" dirty="0" err="1" smtClean="0"/>
              <a:t>ilmi</a:t>
            </a:r>
            <a:r>
              <a:rPr lang="en-GB" altLang="en-US" sz="1800" dirty="0" smtClean="0"/>
              <a:t> </a:t>
            </a:r>
            <a:r>
              <a:rPr lang="en-GB" altLang="en-US" sz="1800" dirty="0" err="1" smtClean="0"/>
              <a:t>vasta</a:t>
            </a:r>
            <a:r>
              <a:rPr lang="en-GB" altLang="en-US" sz="1800" dirty="0" smtClean="0"/>
              <a:t> </a:t>
            </a:r>
            <a:r>
              <a:rPr lang="en-GB" altLang="en-US" sz="1800" dirty="0" err="1" smtClean="0"/>
              <a:t>lisäsairauksista</a:t>
            </a:r>
            <a:r>
              <a:rPr lang="en-GB" altLang="en-US" sz="1800" dirty="0" smtClean="0"/>
              <a:t>, </a:t>
            </a:r>
            <a:r>
              <a:rPr lang="en-GB" altLang="en-US" sz="1800" dirty="0" err="1" smtClean="0"/>
              <a:t>kuten</a:t>
            </a:r>
            <a:r>
              <a:rPr lang="en-GB" altLang="en-US" sz="1800" dirty="0" smtClean="0"/>
              <a:t> </a:t>
            </a:r>
            <a:r>
              <a:rPr lang="en-GB" altLang="en-US" sz="1800" dirty="0" err="1" smtClean="0"/>
              <a:t>sydänveritulpan</a:t>
            </a:r>
            <a:r>
              <a:rPr lang="en-GB" altLang="en-US" sz="1800" dirty="0" smtClean="0"/>
              <a:t> tai </a:t>
            </a:r>
            <a:r>
              <a:rPr lang="en-GB" altLang="en-US" sz="1800" dirty="0" err="1" smtClean="0"/>
              <a:t>silmätarkastuksen</a:t>
            </a:r>
            <a:r>
              <a:rPr lang="en-GB" altLang="en-US" sz="1800" dirty="0" smtClean="0"/>
              <a:t> </a:t>
            </a:r>
            <a:r>
              <a:rPr lang="en-GB" altLang="en-US" sz="1800" dirty="0" err="1" smtClean="0"/>
              <a:t>yhteydessä</a:t>
            </a:r>
            <a:r>
              <a:rPr lang="en-GB" altLang="en-US" sz="1800" dirty="0" smtClean="0"/>
              <a:t>.</a:t>
            </a:r>
          </a:p>
          <a:p>
            <a:endParaRPr lang="en-GB" altLang="en-US" sz="1800" dirty="0" smtClean="0"/>
          </a:p>
          <a:p>
            <a:r>
              <a:rPr lang="en-GB" altLang="en-US" sz="1800" dirty="0" err="1" smtClean="0"/>
              <a:t>Hoidon</a:t>
            </a:r>
            <a:r>
              <a:rPr lang="en-GB" altLang="en-US" sz="1800" dirty="0" smtClean="0"/>
              <a:t> </a:t>
            </a:r>
            <a:r>
              <a:rPr lang="en-GB" altLang="en-US" sz="1800" dirty="0" err="1" smtClean="0"/>
              <a:t>tavoitteena</a:t>
            </a:r>
            <a:r>
              <a:rPr lang="en-GB" altLang="en-US" sz="1800" dirty="0" smtClean="0"/>
              <a:t> on </a:t>
            </a:r>
            <a:r>
              <a:rPr lang="en-GB" altLang="en-US" sz="1800" dirty="0" err="1" smtClean="0"/>
              <a:t>jokapäiväinen</a:t>
            </a:r>
            <a:r>
              <a:rPr lang="en-GB" altLang="en-US" sz="1800" dirty="0" smtClean="0"/>
              <a:t> </a:t>
            </a:r>
            <a:r>
              <a:rPr lang="en-GB" altLang="en-US" sz="1800" dirty="0" err="1" smtClean="0"/>
              <a:t>hyvinvointi</a:t>
            </a:r>
            <a:r>
              <a:rPr lang="en-GB" altLang="en-US" sz="1800" dirty="0" smtClean="0"/>
              <a:t>, </a:t>
            </a:r>
            <a:r>
              <a:rPr lang="en-GB" altLang="en-US" sz="1800" dirty="0" err="1" smtClean="0"/>
              <a:t>liiallisen</a:t>
            </a:r>
            <a:r>
              <a:rPr lang="en-GB" altLang="en-US" sz="1800" dirty="0" smtClean="0"/>
              <a:t> </a:t>
            </a:r>
            <a:r>
              <a:rPr lang="en-GB" altLang="en-US" sz="1800" dirty="0" err="1" smtClean="0"/>
              <a:t>verensokerin</a:t>
            </a:r>
            <a:r>
              <a:rPr lang="en-GB" altLang="en-US" sz="1800" dirty="0" smtClean="0"/>
              <a:t> </a:t>
            </a:r>
            <a:r>
              <a:rPr lang="en-GB" altLang="en-US" sz="1800" dirty="0" err="1" smtClean="0"/>
              <a:t>vaihteluiden</a:t>
            </a:r>
            <a:r>
              <a:rPr lang="en-GB" altLang="en-US" sz="1800" dirty="0" smtClean="0"/>
              <a:t> </a:t>
            </a:r>
            <a:r>
              <a:rPr lang="en-GB" altLang="en-US" sz="1800" dirty="0" err="1" smtClean="0"/>
              <a:t>välttäminen</a:t>
            </a:r>
            <a:r>
              <a:rPr lang="en-GB" altLang="en-US" sz="1800" dirty="0" smtClean="0"/>
              <a:t>, </a:t>
            </a:r>
            <a:r>
              <a:rPr lang="en-GB" altLang="en-US" sz="1800" dirty="0" err="1" smtClean="0"/>
              <a:t>pitkäaikaisen</a:t>
            </a:r>
            <a:r>
              <a:rPr lang="en-GB" altLang="en-US" sz="1800" dirty="0" smtClean="0"/>
              <a:t> </a:t>
            </a:r>
            <a:r>
              <a:rPr lang="en-GB" altLang="en-US" sz="1800" dirty="0" err="1" smtClean="0"/>
              <a:t>sokeritasapainon</a:t>
            </a:r>
            <a:r>
              <a:rPr lang="en-GB" altLang="en-US" sz="1800" dirty="0" smtClean="0"/>
              <a:t> </a:t>
            </a:r>
            <a:r>
              <a:rPr lang="en-GB" altLang="en-US" sz="1800" dirty="0" err="1" smtClean="0"/>
              <a:t>pitäminen</a:t>
            </a:r>
            <a:r>
              <a:rPr lang="en-GB" altLang="en-US" sz="1800" dirty="0" smtClean="0"/>
              <a:t> </a:t>
            </a:r>
            <a:r>
              <a:rPr lang="en-GB" altLang="en-US" sz="1800" dirty="0" err="1" smtClean="0"/>
              <a:t>sellaisella</a:t>
            </a:r>
            <a:r>
              <a:rPr lang="en-GB" altLang="en-US" sz="1800" dirty="0" smtClean="0"/>
              <a:t> </a:t>
            </a:r>
            <a:r>
              <a:rPr lang="en-GB" altLang="en-US" sz="1800" dirty="0" err="1" smtClean="0"/>
              <a:t>tasolla</a:t>
            </a:r>
            <a:r>
              <a:rPr lang="en-GB" altLang="en-US" sz="1800" dirty="0" smtClean="0"/>
              <a:t>, </a:t>
            </a:r>
            <a:r>
              <a:rPr lang="en-GB" altLang="en-US" sz="1800" dirty="0" err="1" smtClean="0"/>
              <a:t>joka</a:t>
            </a:r>
            <a:r>
              <a:rPr lang="en-GB" altLang="en-US" sz="1800" dirty="0" smtClean="0"/>
              <a:t> </a:t>
            </a:r>
            <a:r>
              <a:rPr lang="en-GB" altLang="en-US" sz="1800" dirty="0" err="1" smtClean="0"/>
              <a:t>ei</a:t>
            </a:r>
            <a:r>
              <a:rPr lang="en-GB" altLang="en-US" sz="1800" dirty="0" smtClean="0"/>
              <a:t> </a:t>
            </a:r>
            <a:r>
              <a:rPr lang="en-GB" altLang="en-US" sz="1800" dirty="0" err="1" smtClean="0"/>
              <a:t>aiheuta</a:t>
            </a:r>
            <a:r>
              <a:rPr lang="en-GB" altLang="en-US" sz="1800" dirty="0" smtClean="0"/>
              <a:t> </a:t>
            </a:r>
            <a:r>
              <a:rPr lang="en-GB" altLang="en-US" sz="1800" dirty="0" err="1" smtClean="0"/>
              <a:t>lisäsairuksia</a:t>
            </a:r>
            <a:r>
              <a:rPr lang="en-GB" altLang="en-US" sz="1800" dirty="0" smtClean="0"/>
              <a:t>. </a:t>
            </a:r>
            <a:r>
              <a:rPr lang="en-GB" altLang="en-US" sz="1800" dirty="0" err="1" smtClean="0"/>
              <a:t>Lisäsairaudet</a:t>
            </a:r>
            <a:r>
              <a:rPr lang="en-GB" altLang="en-US" sz="1800" dirty="0" smtClean="0"/>
              <a:t> </a:t>
            </a:r>
            <a:r>
              <a:rPr lang="en-GB" altLang="en-US" sz="1800" dirty="0" err="1" smtClean="0"/>
              <a:t>ovat</a:t>
            </a:r>
            <a:r>
              <a:rPr lang="en-GB" altLang="en-US" sz="1800" dirty="0" smtClean="0"/>
              <a:t> </a:t>
            </a:r>
            <a:r>
              <a:rPr lang="en-GB" altLang="en-US" sz="1800" dirty="0" err="1" smtClean="0"/>
              <a:t>pienten</a:t>
            </a:r>
            <a:r>
              <a:rPr lang="en-GB" altLang="en-US" sz="1800" dirty="0" smtClean="0"/>
              <a:t> ja </a:t>
            </a:r>
            <a:r>
              <a:rPr lang="en-GB" altLang="en-US" sz="1800" dirty="0" err="1" smtClean="0"/>
              <a:t>suurten</a:t>
            </a:r>
            <a:r>
              <a:rPr lang="en-GB" altLang="en-US" sz="1800" dirty="0" smtClean="0"/>
              <a:t> </a:t>
            </a:r>
            <a:r>
              <a:rPr lang="en-GB" altLang="en-US" sz="1800" dirty="0" err="1" smtClean="0"/>
              <a:t>verisuonten</a:t>
            </a:r>
            <a:r>
              <a:rPr lang="en-GB" altLang="en-US" sz="1800" dirty="0" smtClean="0"/>
              <a:t> </a:t>
            </a:r>
            <a:r>
              <a:rPr lang="en-GB" altLang="en-US" sz="1800" dirty="0" err="1" smtClean="0"/>
              <a:t>sekä</a:t>
            </a:r>
            <a:r>
              <a:rPr lang="en-GB" altLang="en-US" sz="1800" dirty="0" smtClean="0"/>
              <a:t> </a:t>
            </a:r>
            <a:r>
              <a:rPr lang="en-GB" altLang="en-US" sz="1800" dirty="0" err="1" smtClean="0"/>
              <a:t>hermojen</a:t>
            </a:r>
            <a:r>
              <a:rPr lang="en-GB" altLang="en-US" sz="1800" dirty="0" smtClean="0"/>
              <a:t> </a:t>
            </a:r>
            <a:r>
              <a:rPr lang="en-GB" altLang="en-US" sz="1800" dirty="0" err="1" smtClean="0"/>
              <a:t>vaurioita</a:t>
            </a:r>
            <a:r>
              <a:rPr lang="en-GB" altLang="en-US" sz="1800" dirty="0" smtClean="0"/>
              <a:t>, </a:t>
            </a:r>
            <a:r>
              <a:rPr lang="en-GB" altLang="en-US" sz="1800" dirty="0" err="1" smtClean="0"/>
              <a:t>jotka</a:t>
            </a:r>
            <a:r>
              <a:rPr lang="en-GB" altLang="en-US" sz="1800" dirty="0" smtClean="0"/>
              <a:t> </a:t>
            </a:r>
            <a:r>
              <a:rPr lang="en-GB" altLang="en-US" sz="1800" dirty="0" err="1" smtClean="0"/>
              <a:t>johtavat</a:t>
            </a:r>
            <a:r>
              <a:rPr lang="en-GB" altLang="en-US" sz="1800" dirty="0" smtClean="0"/>
              <a:t> </a:t>
            </a:r>
            <a:r>
              <a:rPr lang="en-GB" altLang="en-US" sz="1800" dirty="0" err="1" smtClean="0"/>
              <a:t>sydän</a:t>
            </a:r>
            <a:r>
              <a:rPr lang="en-GB" altLang="en-US" sz="1800" dirty="0" smtClean="0"/>
              <a:t>- ja </a:t>
            </a:r>
            <a:r>
              <a:rPr lang="en-GB" altLang="en-US" sz="1800" dirty="0" err="1" smtClean="0"/>
              <a:t>verisuonisairauksiin</a:t>
            </a:r>
            <a:r>
              <a:rPr lang="en-GB" altLang="en-US" sz="1800" dirty="0" smtClean="0"/>
              <a:t>, </a:t>
            </a:r>
            <a:r>
              <a:rPr lang="en-GB" altLang="en-US" sz="1800" dirty="0" err="1" smtClean="0"/>
              <a:t>silmänpohja</a:t>
            </a:r>
            <a:r>
              <a:rPr lang="en-GB" altLang="en-US" sz="1800" dirty="0" smtClean="0"/>
              <a:t>-, </a:t>
            </a:r>
            <a:r>
              <a:rPr lang="en-GB" altLang="en-US" sz="1800" dirty="0" err="1" smtClean="0"/>
              <a:t>munuais</a:t>
            </a:r>
            <a:r>
              <a:rPr lang="en-GB" altLang="en-US" sz="1800" dirty="0" smtClean="0"/>
              <a:t>- ja </a:t>
            </a:r>
            <a:r>
              <a:rPr lang="en-GB" altLang="en-US" sz="1800" dirty="0" err="1" smtClean="0"/>
              <a:t>hermomuutoksiin</a:t>
            </a:r>
            <a:r>
              <a:rPr lang="en-GB" altLang="en-US" sz="1800" dirty="0" smtClean="0"/>
              <a:t>. </a:t>
            </a:r>
            <a:r>
              <a:rPr lang="en-GB" altLang="en-US" sz="1800" dirty="0" err="1" smtClean="0"/>
              <a:t>Vaarana</a:t>
            </a:r>
            <a:r>
              <a:rPr lang="en-GB" altLang="en-US" sz="1800" dirty="0" smtClean="0"/>
              <a:t> </a:t>
            </a:r>
            <a:r>
              <a:rPr lang="en-GB" altLang="en-US" sz="1800" dirty="0" err="1" smtClean="0"/>
              <a:t>sydänveritulppa</a:t>
            </a:r>
            <a:r>
              <a:rPr lang="en-GB" altLang="en-US" sz="1800" dirty="0" smtClean="0"/>
              <a:t>, </a:t>
            </a:r>
            <a:r>
              <a:rPr lang="en-GB" altLang="en-US" sz="1800" dirty="0" err="1" smtClean="0"/>
              <a:t>aivohalvaus</a:t>
            </a:r>
            <a:r>
              <a:rPr lang="en-GB" altLang="en-US" sz="1800" dirty="0" smtClean="0"/>
              <a:t>, </a:t>
            </a:r>
            <a:r>
              <a:rPr lang="en-GB" altLang="en-US" sz="1800" dirty="0" err="1" smtClean="0"/>
              <a:t>amputaatio</a:t>
            </a:r>
            <a:r>
              <a:rPr lang="en-GB" altLang="en-US" sz="1800" dirty="0" smtClean="0"/>
              <a:t>, </a:t>
            </a:r>
            <a:r>
              <a:rPr lang="en-GB" altLang="en-US" sz="1800" dirty="0" err="1" smtClean="0"/>
              <a:t>näkökyvyn</a:t>
            </a:r>
            <a:r>
              <a:rPr lang="en-GB" altLang="en-US" sz="1800" dirty="0" smtClean="0"/>
              <a:t> </a:t>
            </a:r>
            <a:r>
              <a:rPr lang="en-GB" altLang="en-US" sz="1800" dirty="0" err="1" smtClean="0"/>
              <a:t>heikentyminen</a:t>
            </a:r>
            <a:r>
              <a:rPr lang="en-GB" altLang="en-US" sz="1800" dirty="0" smtClean="0"/>
              <a:t>, </a:t>
            </a:r>
            <a:r>
              <a:rPr lang="en-GB" altLang="en-US" sz="1800" dirty="0" err="1" smtClean="0"/>
              <a:t>munuaisten</a:t>
            </a:r>
            <a:r>
              <a:rPr lang="en-GB" altLang="en-US" sz="1800" dirty="0" smtClean="0"/>
              <a:t> </a:t>
            </a:r>
            <a:r>
              <a:rPr lang="en-GB" altLang="en-US" sz="1800" dirty="0" err="1" smtClean="0"/>
              <a:t>vajaatoiminta</a:t>
            </a:r>
            <a:r>
              <a:rPr lang="en-GB" altLang="en-US" sz="1800" dirty="0" smtClean="0"/>
              <a:t> ja </a:t>
            </a:r>
            <a:r>
              <a:rPr lang="en-GB" altLang="en-US" sz="1800" dirty="0" err="1" smtClean="0"/>
              <a:t>krooniset</a:t>
            </a:r>
            <a:r>
              <a:rPr lang="en-GB" altLang="en-US" sz="1800" dirty="0" smtClean="0"/>
              <a:t> </a:t>
            </a:r>
            <a:r>
              <a:rPr lang="en-GB" altLang="en-US" sz="1800" dirty="0" err="1" smtClean="0"/>
              <a:t>jalkahaavat</a:t>
            </a:r>
            <a:r>
              <a:rPr lang="en-GB" altLang="en-US" sz="1800" dirty="0" smtClean="0"/>
              <a:t>.</a:t>
            </a:r>
          </a:p>
          <a:p>
            <a:endParaRPr lang="fi-FI" dirty="0"/>
          </a:p>
        </p:txBody>
      </p:sp>
      <p:sp>
        <p:nvSpPr>
          <p:cNvPr id="4" name="Dian numeron paikkamerkki 3"/>
          <p:cNvSpPr>
            <a:spLocks noGrp="1"/>
          </p:cNvSpPr>
          <p:nvPr>
            <p:ph type="sldNum" sz="quarter" idx="10"/>
          </p:nvPr>
        </p:nvSpPr>
        <p:spPr/>
        <p:txBody>
          <a:bodyPr/>
          <a:lstStyle/>
          <a:p>
            <a:pPr>
              <a:defRPr/>
            </a:pPr>
            <a:fld id="{F31A31E8-DDF4-47E9-8580-A8FB672EA989}" type="slidenum">
              <a:rPr lang="fi-FI" smtClean="0"/>
              <a:pPr>
                <a:defRPr/>
              </a:pPr>
              <a:t>8</a:t>
            </a:fld>
            <a:endParaRPr lang="fi-FI"/>
          </a:p>
        </p:txBody>
      </p:sp>
    </p:spTree>
    <p:extLst>
      <p:ext uri="{BB962C8B-B14F-4D97-AF65-F5344CB8AC3E}">
        <p14:creationId xmlns:p14="http://schemas.microsoft.com/office/powerpoint/2010/main" val="1502768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GB" altLang="en-US" dirty="0" err="1" smtClean="0"/>
              <a:t>Diabeetikon</a:t>
            </a:r>
            <a:r>
              <a:rPr lang="en-GB" altLang="en-US" dirty="0" smtClean="0"/>
              <a:t> </a:t>
            </a:r>
            <a:r>
              <a:rPr lang="en-GB" altLang="en-US" dirty="0" err="1" smtClean="0"/>
              <a:t>hoito</a:t>
            </a:r>
            <a:r>
              <a:rPr lang="en-GB" altLang="en-US" dirty="0" smtClean="0"/>
              <a:t>:</a:t>
            </a:r>
          </a:p>
          <a:p>
            <a:r>
              <a:rPr lang="en-GB" altLang="en-US" dirty="0" err="1" smtClean="0"/>
              <a:t>Elintapahoito</a:t>
            </a:r>
            <a:r>
              <a:rPr lang="en-GB" altLang="en-US" dirty="0" smtClean="0"/>
              <a:t> ja </a:t>
            </a:r>
            <a:r>
              <a:rPr lang="en-GB" altLang="en-US" dirty="0" err="1" smtClean="0"/>
              <a:t>tarvittavat</a:t>
            </a:r>
            <a:r>
              <a:rPr lang="en-GB" altLang="en-US" dirty="0" smtClean="0"/>
              <a:t> </a:t>
            </a:r>
            <a:r>
              <a:rPr lang="en-GB" altLang="en-US" dirty="0" err="1" smtClean="0"/>
              <a:t>lääkehoidot.Verensokerin</a:t>
            </a:r>
            <a:r>
              <a:rPr lang="en-GB" altLang="en-US" dirty="0" smtClean="0"/>
              <a:t>, </a:t>
            </a:r>
            <a:r>
              <a:rPr lang="en-GB" altLang="en-US" dirty="0" err="1" smtClean="0"/>
              <a:t>verenpaineen</a:t>
            </a:r>
            <a:r>
              <a:rPr lang="en-GB" altLang="en-US" dirty="0" smtClean="0"/>
              <a:t>, </a:t>
            </a:r>
            <a:r>
              <a:rPr lang="en-GB" altLang="en-US" dirty="0" err="1" smtClean="0"/>
              <a:t>veren</a:t>
            </a:r>
            <a:r>
              <a:rPr lang="en-GB" altLang="en-US" dirty="0" smtClean="0"/>
              <a:t> </a:t>
            </a:r>
            <a:r>
              <a:rPr lang="en-GB" altLang="en-US" dirty="0" err="1" smtClean="0"/>
              <a:t>rasva-arvojenhoito</a:t>
            </a:r>
            <a:r>
              <a:rPr lang="en-GB" altLang="en-US" dirty="0" smtClean="0"/>
              <a:t>, </a:t>
            </a:r>
            <a:r>
              <a:rPr lang="en-GB" altLang="en-US" dirty="0" err="1" smtClean="0"/>
              <a:t>veren</a:t>
            </a:r>
            <a:r>
              <a:rPr lang="en-GB" altLang="en-US" dirty="0" smtClean="0"/>
              <a:t> </a:t>
            </a:r>
            <a:r>
              <a:rPr lang="en-GB" altLang="en-US" dirty="0" err="1" smtClean="0"/>
              <a:t>kokkaroitumisen</a:t>
            </a:r>
            <a:r>
              <a:rPr lang="en-GB" altLang="en-US" dirty="0" smtClean="0"/>
              <a:t> </a:t>
            </a:r>
            <a:r>
              <a:rPr lang="en-GB" altLang="en-US" dirty="0" err="1" smtClean="0"/>
              <a:t>estäminen</a:t>
            </a:r>
            <a:r>
              <a:rPr lang="en-GB" altLang="en-US" dirty="0" smtClean="0"/>
              <a:t>, </a:t>
            </a:r>
            <a:r>
              <a:rPr lang="en-GB" altLang="en-US" dirty="0" err="1" smtClean="0"/>
              <a:t>mahdollisen</a:t>
            </a:r>
            <a:r>
              <a:rPr lang="en-GB" altLang="en-US" dirty="0" smtClean="0"/>
              <a:t> </a:t>
            </a:r>
            <a:r>
              <a:rPr lang="en-GB" altLang="en-US" dirty="0" err="1" smtClean="0"/>
              <a:t>tupakoinnin</a:t>
            </a:r>
            <a:r>
              <a:rPr lang="en-GB" altLang="en-US" dirty="0" smtClean="0"/>
              <a:t> </a:t>
            </a:r>
            <a:r>
              <a:rPr lang="en-GB" altLang="en-US" dirty="0" err="1" smtClean="0"/>
              <a:t>lopettaminen</a:t>
            </a:r>
            <a:r>
              <a:rPr lang="en-GB" altLang="en-US" dirty="0" smtClean="0"/>
              <a:t>, </a:t>
            </a:r>
            <a:r>
              <a:rPr lang="en-GB" altLang="en-US" dirty="0" err="1" smtClean="0"/>
              <a:t>mahdollisen</a:t>
            </a:r>
            <a:r>
              <a:rPr lang="en-GB" altLang="en-US" dirty="0" smtClean="0"/>
              <a:t> </a:t>
            </a:r>
            <a:r>
              <a:rPr lang="en-GB" altLang="en-US" dirty="0" err="1" smtClean="0"/>
              <a:t>alkoholin</a:t>
            </a:r>
            <a:r>
              <a:rPr lang="en-GB" altLang="en-US" dirty="0" smtClean="0"/>
              <a:t> </a:t>
            </a:r>
            <a:r>
              <a:rPr lang="en-GB" altLang="en-US" dirty="0" err="1" smtClean="0"/>
              <a:t>liikakäytön</a:t>
            </a:r>
            <a:r>
              <a:rPr lang="en-GB" altLang="en-US" dirty="0" smtClean="0"/>
              <a:t> </a:t>
            </a:r>
            <a:r>
              <a:rPr lang="en-GB" altLang="en-US" dirty="0" err="1" smtClean="0"/>
              <a:t>vähentäminen</a:t>
            </a:r>
            <a:r>
              <a:rPr lang="en-GB" altLang="en-US" dirty="0" smtClean="0"/>
              <a:t>, </a:t>
            </a:r>
            <a:r>
              <a:rPr lang="en-GB" altLang="en-US" dirty="0" err="1" smtClean="0"/>
              <a:t>mahdollisten</a:t>
            </a:r>
            <a:r>
              <a:rPr lang="en-GB" altLang="en-US" dirty="0" smtClean="0"/>
              <a:t> </a:t>
            </a:r>
            <a:r>
              <a:rPr lang="en-GB" altLang="en-US" dirty="0" err="1" smtClean="0"/>
              <a:t>lisäsairauksien</a:t>
            </a:r>
            <a:r>
              <a:rPr lang="en-GB" altLang="en-US" dirty="0" smtClean="0"/>
              <a:t> </a:t>
            </a:r>
            <a:r>
              <a:rPr lang="en-GB" altLang="en-US" dirty="0" err="1" smtClean="0"/>
              <a:t>hoito</a:t>
            </a:r>
            <a:r>
              <a:rPr lang="en-GB" altLang="en-US" dirty="0" smtClean="0"/>
              <a:t>.</a:t>
            </a:r>
          </a:p>
          <a:p>
            <a:endParaRPr lang="en-GB" altLang="en-US" dirty="0" smtClean="0"/>
          </a:p>
          <a:p>
            <a:r>
              <a:rPr lang="en-GB" altLang="en-US" dirty="0" err="1" smtClean="0"/>
              <a:t>Tyypin</a:t>
            </a:r>
            <a:r>
              <a:rPr lang="en-GB" altLang="en-US" dirty="0" smtClean="0"/>
              <a:t> 1 diabetes on </a:t>
            </a:r>
            <a:r>
              <a:rPr lang="en-GB" altLang="en-US" dirty="0" err="1" smtClean="0"/>
              <a:t>insuliinin</a:t>
            </a:r>
            <a:r>
              <a:rPr lang="en-GB" altLang="en-US" dirty="0" smtClean="0"/>
              <a:t> </a:t>
            </a:r>
            <a:r>
              <a:rPr lang="en-GB" altLang="en-US" dirty="0" err="1" smtClean="0"/>
              <a:t>puutostauti</a:t>
            </a:r>
            <a:r>
              <a:rPr lang="en-GB" altLang="en-US" dirty="0" smtClean="0"/>
              <a:t>. </a:t>
            </a:r>
            <a:r>
              <a:rPr lang="en-GB" altLang="en-US" dirty="0" err="1" smtClean="0"/>
              <a:t>Ilman</a:t>
            </a:r>
            <a:r>
              <a:rPr lang="en-GB" altLang="en-US" dirty="0" smtClean="0"/>
              <a:t> </a:t>
            </a:r>
            <a:r>
              <a:rPr lang="en-GB" altLang="en-US" dirty="0" err="1" smtClean="0"/>
              <a:t>insuliinia</a:t>
            </a:r>
            <a:r>
              <a:rPr lang="en-GB" altLang="en-US" dirty="0" smtClean="0"/>
              <a:t> </a:t>
            </a:r>
            <a:r>
              <a:rPr lang="en-GB" altLang="en-US" dirty="0" err="1" smtClean="0"/>
              <a:t>tyypin</a:t>
            </a:r>
            <a:r>
              <a:rPr lang="en-GB" altLang="en-US" dirty="0" smtClean="0"/>
              <a:t> 1 </a:t>
            </a:r>
            <a:r>
              <a:rPr lang="en-GB" altLang="en-US" dirty="0" err="1" smtClean="0"/>
              <a:t>diabeetikko</a:t>
            </a:r>
            <a:r>
              <a:rPr lang="en-GB" altLang="en-US" dirty="0" smtClean="0"/>
              <a:t> </a:t>
            </a:r>
            <a:r>
              <a:rPr lang="en-GB" altLang="en-US" dirty="0" err="1" smtClean="0"/>
              <a:t>kuolee</a:t>
            </a:r>
            <a:r>
              <a:rPr lang="en-GB" altLang="en-US" dirty="0" smtClean="0"/>
              <a:t>. </a:t>
            </a:r>
            <a:r>
              <a:rPr lang="en-GB" altLang="en-US" dirty="0" err="1" smtClean="0"/>
              <a:t>Insuliinihoidon</a:t>
            </a:r>
            <a:r>
              <a:rPr lang="en-GB" altLang="en-US" dirty="0" smtClean="0"/>
              <a:t> </a:t>
            </a:r>
            <a:r>
              <a:rPr lang="en-GB" altLang="en-US" dirty="0" err="1" smtClean="0"/>
              <a:t>laiminlyönti</a:t>
            </a:r>
            <a:r>
              <a:rPr lang="en-GB" altLang="en-US" dirty="0" smtClean="0"/>
              <a:t> </a:t>
            </a:r>
            <a:r>
              <a:rPr lang="en-GB" altLang="en-US" dirty="0" err="1" smtClean="0"/>
              <a:t>johtaa</a:t>
            </a:r>
            <a:r>
              <a:rPr lang="en-GB" altLang="en-US" dirty="0" smtClean="0"/>
              <a:t> </a:t>
            </a:r>
            <a:r>
              <a:rPr lang="en-GB" altLang="en-US" dirty="0" err="1" smtClean="0"/>
              <a:t>happomyrkytykseen</a:t>
            </a:r>
            <a:r>
              <a:rPr lang="en-GB" altLang="en-US" dirty="0" smtClean="0"/>
              <a:t> </a:t>
            </a:r>
            <a:r>
              <a:rPr lang="en-GB" altLang="en-US" dirty="0" err="1" smtClean="0"/>
              <a:t>eli</a:t>
            </a:r>
            <a:r>
              <a:rPr lang="en-GB" altLang="en-US" dirty="0" smtClean="0"/>
              <a:t> </a:t>
            </a:r>
            <a:r>
              <a:rPr lang="en-GB" altLang="en-US" dirty="0" err="1" smtClean="0"/>
              <a:t>ketoasidoosiin</a:t>
            </a:r>
            <a:r>
              <a:rPr lang="en-GB" altLang="en-US" dirty="0" smtClean="0"/>
              <a:t>. </a:t>
            </a:r>
            <a:r>
              <a:rPr lang="en-GB" altLang="en-US" dirty="0" err="1" smtClean="0"/>
              <a:t>Insuliinin</a:t>
            </a:r>
            <a:r>
              <a:rPr lang="en-GB" altLang="en-US" dirty="0" smtClean="0"/>
              <a:t> </a:t>
            </a:r>
            <a:r>
              <a:rPr lang="en-GB" altLang="en-US" dirty="0" err="1" smtClean="0"/>
              <a:t>tarve</a:t>
            </a:r>
            <a:r>
              <a:rPr lang="en-GB" altLang="en-US" dirty="0" smtClean="0"/>
              <a:t> </a:t>
            </a:r>
            <a:r>
              <a:rPr lang="en-GB" altLang="en-US" dirty="0" err="1" smtClean="0"/>
              <a:t>lisääntyy</a:t>
            </a:r>
            <a:r>
              <a:rPr lang="en-GB" altLang="en-US" dirty="0" smtClean="0"/>
              <a:t> </a:t>
            </a:r>
            <a:r>
              <a:rPr lang="en-GB" altLang="en-US" dirty="0" err="1" smtClean="0"/>
              <a:t>tulehdussairauksissa</a:t>
            </a:r>
            <a:r>
              <a:rPr lang="en-GB" altLang="en-US" dirty="0" smtClean="0"/>
              <a:t> ja </a:t>
            </a:r>
            <a:r>
              <a:rPr lang="en-GB" altLang="en-US" dirty="0" err="1" smtClean="0"/>
              <a:t>stressissä</a:t>
            </a:r>
            <a:r>
              <a:rPr lang="en-GB" altLang="en-US" dirty="0" smtClean="0"/>
              <a:t>. </a:t>
            </a:r>
            <a:r>
              <a:rPr lang="en-GB" altLang="en-US" dirty="0" err="1" smtClean="0"/>
              <a:t>Liian</a:t>
            </a:r>
            <a:r>
              <a:rPr lang="en-GB" altLang="en-US" dirty="0" smtClean="0"/>
              <a:t> </a:t>
            </a:r>
            <a:r>
              <a:rPr lang="en-GB" altLang="en-US" dirty="0" err="1" smtClean="0"/>
              <a:t>suuri</a:t>
            </a:r>
            <a:r>
              <a:rPr lang="en-GB" altLang="en-US" dirty="0" smtClean="0"/>
              <a:t> </a:t>
            </a:r>
            <a:r>
              <a:rPr lang="en-GB" altLang="en-US" dirty="0" err="1" smtClean="0"/>
              <a:t>insuliiniannos</a:t>
            </a:r>
            <a:r>
              <a:rPr lang="en-GB" altLang="en-US" dirty="0" smtClean="0"/>
              <a:t> </a:t>
            </a:r>
            <a:r>
              <a:rPr lang="en-GB" altLang="en-US" dirty="0" err="1" smtClean="0"/>
              <a:t>voi</a:t>
            </a:r>
            <a:r>
              <a:rPr lang="en-GB" altLang="en-US" dirty="0" smtClean="0"/>
              <a:t> </a:t>
            </a:r>
            <a:r>
              <a:rPr lang="en-GB" altLang="en-US" dirty="0" err="1" smtClean="0"/>
              <a:t>laskea</a:t>
            </a:r>
            <a:r>
              <a:rPr lang="en-GB" altLang="en-US" dirty="0" smtClean="0"/>
              <a:t> </a:t>
            </a:r>
            <a:r>
              <a:rPr lang="en-GB" altLang="en-US" dirty="0" err="1" smtClean="0"/>
              <a:t>verensokeria</a:t>
            </a:r>
            <a:r>
              <a:rPr lang="en-GB" altLang="en-US" dirty="0" smtClean="0"/>
              <a:t> </a:t>
            </a:r>
            <a:r>
              <a:rPr lang="en-GB" altLang="en-US" dirty="0" err="1" smtClean="0"/>
              <a:t>liikaa</a:t>
            </a:r>
            <a:r>
              <a:rPr lang="en-GB" altLang="en-US" dirty="0" smtClean="0"/>
              <a:t> (</a:t>
            </a:r>
            <a:r>
              <a:rPr lang="en-GB" altLang="en-US" dirty="0" err="1" smtClean="0"/>
              <a:t>hypoglykemia</a:t>
            </a:r>
            <a:r>
              <a:rPr lang="en-GB" altLang="en-US" dirty="0" smtClean="0"/>
              <a:t>)  ja </a:t>
            </a:r>
            <a:r>
              <a:rPr lang="en-GB" altLang="en-US" dirty="0" err="1" smtClean="0"/>
              <a:t>aiheuttaa</a:t>
            </a:r>
            <a:r>
              <a:rPr lang="en-GB" altLang="en-US" dirty="0" smtClean="0"/>
              <a:t> </a:t>
            </a:r>
            <a:r>
              <a:rPr lang="en-GB" altLang="en-US" dirty="0" err="1" smtClean="0"/>
              <a:t>tajuttomuduen</a:t>
            </a:r>
            <a:r>
              <a:rPr lang="en-GB" altLang="en-US" dirty="0" smtClean="0"/>
              <a:t> (</a:t>
            </a:r>
            <a:r>
              <a:rPr lang="en-GB" altLang="en-US" dirty="0" err="1" smtClean="0"/>
              <a:t>sokin</a:t>
            </a:r>
            <a:r>
              <a:rPr lang="en-GB" altLang="en-US" dirty="0" smtClean="0"/>
              <a:t>). </a:t>
            </a:r>
            <a:r>
              <a:rPr lang="en-GB" altLang="en-US" dirty="0" err="1" smtClean="0"/>
              <a:t>Hypoglyekmia</a:t>
            </a:r>
            <a:r>
              <a:rPr lang="en-GB" altLang="en-US" dirty="0" smtClean="0"/>
              <a:t> </a:t>
            </a:r>
            <a:r>
              <a:rPr lang="en-GB" altLang="en-US" dirty="0" err="1" smtClean="0"/>
              <a:t>hoidetaan</a:t>
            </a:r>
            <a:r>
              <a:rPr lang="en-GB" altLang="en-US" dirty="0" smtClean="0"/>
              <a:t> </a:t>
            </a:r>
            <a:r>
              <a:rPr lang="en-GB" altLang="en-US" dirty="0" err="1" smtClean="0"/>
              <a:t>nopesti</a:t>
            </a:r>
            <a:r>
              <a:rPr lang="en-GB" altLang="en-US" dirty="0" smtClean="0"/>
              <a:t> </a:t>
            </a:r>
            <a:r>
              <a:rPr lang="en-GB" altLang="en-US" dirty="0" err="1" smtClean="0"/>
              <a:t>imeytyvällä</a:t>
            </a:r>
            <a:r>
              <a:rPr lang="en-GB" altLang="en-US" dirty="0" smtClean="0"/>
              <a:t> </a:t>
            </a:r>
            <a:r>
              <a:rPr lang="en-GB" altLang="en-US" dirty="0" err="1" smtClean="0"/>
              <a:t>hiilihydraatilla</a:t>
            </a:r>
            <a:r>
              <a:rPr lang="en-GB" altLang="en-US" dirty="0" smtClean="0"/>
              <a:t> (10-20g) </a:t>
            </a:r>
            <a:r>
              <a:rPr lang="en-GB" altLang="en-US" dirty="0" err="1" smtClean="0"/>
              <a:t>esim</a:t>
            </a:r>
            <a:r>
              <a:rPr lang="en-GB" altLang="en-US" dirty="0" smtClean="0"/>
              <a:t>. </a:t>
            </a:r>
            <a:r>
              <a:rPr lang="en-GB" altLang="en-US" dirty="0" err="1" smtClean="0"/>
              <a:t>Glukoosipastillit</a:t>
            </a:r>
            <a:r>
              <a:rPr lang="en-GB" altLang="en-US" dirty="0" smtClean="0"/>
              <a:t> tai </a:t>
            </a:r>
            <a:r>
              <a:rPr lang="en-GB" altLang="en-US" dirty="0" err="1" smtClean="0"/>
              <a:t>hunaja</a:t>
            </a:r>
            <a:r>
              <a:rPr lang="en-GB" altLang="en-US" dirty="0" smtClean="0"/>
              <a:t>. </a:t>
            </a:r>
            <a:r>
              <a:rPr lang="en-GB" altLang="en-US" dirty="0" err="1" smtClean="0"/>
              <a:t>Sokin</a:t>
            </a:r>
            <a:r>
              <a:rPr lang="en-GB" altLang="en-US" dirty="0" smtClean="0"/>
              <a:t> </a:t>
            </a:r>
            <a:r>
              <a:rPr lang="en-GB" altLang="en-US" dirty="0" err="1" smtClean="0"/>
              <a:t>hoito</a:t>
            </a:r>
            <a:r>
              <a:rPr lang="en-GB" altLang="en-US" dirty="0" smtClean="0"/>
              <a:t> on </a:t>
            </a:r>
            <a:r>
              <a:rPr lang="en-GB" altLang="en-US" dirty="0" err="1" smtClean="0"/>
              <a:t>tajuttoman</a:t>
            </a:r>
            <a:r>
              <a:rPr lang="en-GB" altLang="en-US" dirty="0" smtClean="0"/>
              <a:t> </a:t>
            </a:r>
            <a:r>
              <a:rPr lang="en-GB" altLang="en-US" dirty="0" err="1" smtClean="0"/>
              <a:t>potilaan</a:t>
            </a:r>
            <a:r>
              <a:rPr lang="en-GB" altLang="en-US" dirty="0" smtClean="0"/>
              <a:t> </a:t>
            </a:r>
            <a:r>
              <a:rPr lang="en-GB" altLang="en-US" dirty="0" err="1" smtClean="0"/>
              <a:t>normaali</a:t>
            </a:r>
            <a:r>
              <a:rPr lang="en-GB" altLang="en-US" dirty="0" smtClean="0"/>
              <a:t> </a:t>
            </a:r>
            <a:r>
              <a:rPr lang="en-GB" altLang="en-US" dirty="0" err="1" smtClean="0"/>
              <a:t>ensiapu</a:t>
            </a:r>
            <a:r>
              <a:rPr lang="en-GB" altLang="en-US" dirty="0" smtClean="0"/>
              <a:t>, </a:t>
            </a:r>
            <a:r>
              <a:rPr lang="en-GB" altLang="en-US" dirty="0" err="1" smtClean="0"/>
              <a:t>glukagoni</a:t>
            </a:r>
            <a:r>
              <a:rPr lang="en-GB" altLang="en-US" dirty="0" smtClean="0"/>
              <a:t> </a:t>
            </a:r>
            <a:r>
              <a:rPr lang="en-GB" altLang="en-US" dirty="0" err="1" smtClean="0"/>
              <a:t>pistos</a:t>
            </a:r>
            <a:r>
              <a:rPr lang="en-GB" altLang="en-US" dirty="0" smtClean="0"/>
              <a:t> tai </a:t>
            </a:r>
            <a:r>
              <a:rPr lang="en-GB" altLang="en-US" dirty="0" err="1" smtClean="0"/>
              <a:t>ensihoidon</a:t>
            </a:r>
            <a:r>
              <a:rPr lang="en-GB" altLang="en-US" dirty="0" smtClean="0"/>
              <a:t> </a:t>
            </a:r>
            <a:r>
              <a:rPr lang="en-GB" altLang="en-US" dirty="0" err="1" smtClean="0"/>
              <a:t>antama</a:t>
            </a:r>
            <a:r>
              <a:rPr lang="en-GB" altLang="en-US" dirty="0" smtClean="0"/>
              <a:t> </a:t>
            </a:r>
            <a:r>
              <a:rPr lang="en-GB" altLang="en-US" dirty="0" err="1" smtClean="0"/>
              <a:t>glukoositiputus</a:t>
            </a:r>
            <a:r>
              <a:rPr lang="en-GB" altLang="en-US" dirty="0" smtClean="0"/>
              <a:t>.</a:t>
            </a:r>
          </a:p>
          <a:p>
            <a:endParaRPr lang="en-GB" altLang="en-US" dirty="0" smtClean="0"/>
          </a:p>
          <a:p>
            <a:r>
              <a:rPr lang="en-GB" altLang="en-US" dirty="0" err="1" smtClean="0"/>
              <a:t>Insuliinin</a:t>
            </a:r>
            <a:r>
              <a:rPr lang="en-GB" altLang="en-US" dirty="0" smtClean="0"/>
              <a:t> </a:t>
            </a:r>
            <a:r>
              <a:rPr lang="en-GB" altLang="en-US" dirty="0" err="1" smtClean="0"/>
              <a:t>korvaushoidossa</a:t>
            </a:r>
            <a:r>
              <a:rPr lang="en-GB" altLang="en-US" dirty="0" smtClean="0"/>
              <a:t> </a:t>
            </a:r>
            <a:r>
              <a:rPr lang="en-GB" altLang="en-US" dirty="0" err="1" smtClean="0"/>
              <a:t>pyritään</a:t>
            </a:r>
            <a:r>
              <a:rPr lang="en-GB" altLang="en-US" dirty="0" smtClean="0"/>
              <a:t> </a:t>
            </a:r>
            <a:r>
              <a:rPr lang="en-GB" altLang="en-US" dirty="0" err="1" smtClean="0"/>
              <a:t>jäljittelemään</a:t>
            </a:r>
            <a:r>
              <a:rPr lang="en-GB" altLang="en-US" dirty="0" smtClean="0"/>
              <a:t> </a:t>
            </a:r>
            <a:r>
              <a:rPr lang="en-GB" altLang="en-US" dirty="0" err="1" smtClean="0"/>
              <a:t>haiman</a:t>
            </a:r>
            <a:r>
              <a:rPr lang="en-GB" altLang="en-US" dirty="0" smtClean="0"/>
              <a:t> </a:t>
            </a:r>
            <a:r>
              <a:rPr lang="en-GB" altLang="en-US" dirty="0" err="1" smtClean="0"/>
              <a:t>normaalia</a:t>
            </a:r>
            <a:r>
              <a:rPr lang="en-GB" altLang="en-US" dirty="0" smtClean="0"/>
              <a:t> </a:t>
            </a:r>
            <a:r>
              <a:rPr lang="en-GB" altLang="en-US" dirty="0" err="1" smtClean="0"/>
              <a:t>insuliinin</a:t>
            </a:r>
            <a:r>
              <a:rPr lang="en-GB" altLang="en-US" dirty="0" smtClean="0"/>
              <a:t> </a:t>
            </a:r>
            <a:r>
              <a:rPr lang="en-GB" altLang="en-US" dirty="0" err="1" smtClean="0"/>
              <a:t>eritystä</a:t>
            </a:r>
            <a:r>
              <a:rPr lang="en-GB" altLang="en-US" dirty="0" smtClean="0"/>
              <a:t>. </a:t>
            </a:r>
            <a:r>
              <a:rPr lang="en-GB" altLang="en-US" dirty="0" err="1" smtClean="0"/>
              <a:t>Käytetään</a:t>
            </a:r>
            <a:r>
              <a:rPr lang="en-GB" altLang="en-US" dirty="0" smtClean="0"/>
              <a:t> </a:t>
            </a:r>
            <a:r>
              <a:rPr lang="en-GB" altLang="en-US" dirty="0" err="1" smtClean="0"/>
              <a:t>joko</a:t>
            </a:r>
            <a:r>
              <a:rPr lang="en-GB" altLang="en-US" dirty="0" smtClean="0"/>
              <a:t> </a:t>
            </a:r>
            <a:r>
              <a:rPr lang="en-GB" altLang="en-US" dirty="0" err="1" smtClean="0"/>
              <a:t>monipistoshoitoa</a:t>
            </a:r>
            <a:r>
              <a:rPr lang="en-GB" altLang="en-US" dirty="0" smtClean="0"/>
              <a:t> tai </a:t>
            </a:r>
            <a:r>
              <a:rPr lang="en-GB" altLang="en-US" dirty="0" err="1" smtClean="0"/>
              <a:t>pumppuannostelua</a:t>
            </a:r>
            <a:r>
              <a:rPr lang="en-GB" altLang="en-US" dirty="0" smtClean="0"/>
              <a:t>.</a:t>
            </a:r>
          </a:p>
          <a:p>
            <a:r>
              <a:rPr lang="en-GB" altLang="en-US" dirty="0" err="1" smtClean="0"/>
              <a:t>Potilas</a:t>
            </a:r>
            <a:r>
              <a:rPr lang="en-GB" altLang="en-US" dirty="0" smtClean="0"/>
              <a:t> </a:t>
            </a:r>
            <a:r>
              <a:rPr lang="en-GB" altLang="en-US" dirty="0" err="1" smtClean="0"/>
              <a:t>opetetaan</a:t>
            </a:r>
            <a:r>
              <a:rPr lang="en-GB" altLang="en-US" dirty="0" smtClean="0"/>
              <a:t> </a:t>
            </a:r>
            <a:r>
              <a:rPr lang="en-GB" altLang="en-US" dirty="0" err="1" smtClean="0"/>
              <a:t>itse</a:t>
            </a:r>
            <a:r>
              <a:rPr lang="en-GB" altLang="en-US" dirty="0" smtClean="0"/>
              <a:t> </a:t>
            </a:r>
            <a:r>
              <a:rPr lang="en-GB" altLang="en-US" dirty="0" err="1" smtClean="0"/>
              <a:t>säätämään</a:t>
            </a:r>
            <a:r>
              <a:rPr lang="en-GB" altLang="en-US" dirty="0" smtClean="0"/>
              <a:t> </a:t>
            </a:r>
            <a:r>
              <a:rPr lang="en-GB" altLang="en-US" dirty="0" err="1" smtClean="0"/>
              <a:t>insuliinejaan</a:t>
            </a:r>
            <a:r>
              <a:rPr lang="en-GB" altLang="en-US" dirty="0" smtClean="0"/>
              <a:t> </a:t>
            </a:r>
            <a:r>
              <a:rPr lang="en-GB" altLang="en-US" dirty="0" err="1" smtClean="0"/>
              <a:t>päivärytmin</a:t>
            </a:r>
            <a:r>
              <a:rPr lang="en-GB" altLang="en-US" dirty="0" smtClean="0"/>
              <a:t>, </a:t>
            </a:r>
            <a:r>
              <a:rPr lang="en-GB" altLang="en-US" dirty="0" err="1" smtClean="0"/>
              <a:t>ruokailun</a:t>
            </a:r>
            <a:r>
              <a:rPr lang="en-GB" altLang="en-US" dirty="0" smtClean="0"/>
              <a:t>, </a:t>
            </a:r>
            <a:r>
              <a:rPr lang="en-GB" altLang="en-US" dirty="0" err="1" smtClean="0"/>
              <a:t>liikunnan</a:t>
            </a:r>
            <a:r>
              <a:rPr lang="en-GB" altLang="en-US" dirty="0" smtClean="0"/>
              <a:t> </a:t>
            </a:r>
            <a:r>
              <a:rPr lang="en-GB" altLang="en-US" dirty="0" err="1" smtClean="0"/>
              <a:t>mukaan</a:t>
            </a:r>
            <a:r>
              <a:rPr lang="en-GB" altLang="en-US" dirty="0" smtClean="0"/>
              <a:t> </a:t>
            </a:r>
            <a:r>
              <a:rPr lang="en-GB" altLang="en-US" dirty="0" err="1" smtClean="0"/>
              <a:t>verensokerin</a:t>
            </a:r>
            <a:r>
              <a:rPr lang="en-GB" altLang="en-US" dirty="0" smtClean="0"/>
              <a:t> </a:t>
            </a:r>
            <a:r>
              <a:rPr lang="en-GB" altLang="en-US" dirty="0" err="1" smtClean="0"/>
              <a:t>omamittausten</a:t>
            </a:r>
            <a:r>
              <a:rPr lang="en-GB" altLang="en-US" dirty="0" smtClean="0"/>
              <a:t> </a:t>
            </a:r>
            <a:r>
              <a:rPr lang="en-GB" altLang="en-US" dirty="0" err="1" smtClean="0"/>
              <a:t>avulla</a:t>
            </a:r>
            <a:r>
              <a:rPr lang="en-GB" altLang="en-US" dirty="0" smtClean="0"/>
              <a:t>. </a:t>
            </a:r>
            <a:r>
              <a:rPr lang="en-GB" altLang="en-US" dirty="0" err="1" smtClean="0"/>
              <a:t>Mittauksia</a:t>
            </a:r>
            <a:r>
              <a:rPr lang="en-GB" altLang="en-US" dirty="0" smtClean="0"/>
              <a:t> </a:t>
            </a:r>
            <a:r>
              <a:rPr lang="en-GB" altLang="en-US" dirty="0" err="1" smtClean="0"/>
              <a:t>perusseurannassa</a:t>
            </a:r>
            <a:r>
              <a:rPr lang="en-GB" altLang="en-US" dirty="0" smtClean="0"/>
              <a:t> 4-5 </a:t>
            </a:r>
            <a:r>
              <a:rPr lang="en-GB" altLang="en-US" dirty="0" err="1" smtClean="0"/>
              <a:t>kertaa</a:t>
            </a:r>
            <a:r>
              <a:rPr lang="en-GB" altLang="en-US" dirty="0" smtClean="0"/>
              <a:t> </a:t>
            </a:r>
            <a:r>
              <a:rPr lang="en-GB" altLang="en-US" dirty="0" err="1" smtClean="0"/>
              <a:t>päivässä</a:t>
            </a:r>
            <a:r>
              <a:rPr lang="en-GB" altLang="en-US" dirty="0" smtClean="0"/>
              <a:t> </a:t>
            </a:r>
            <a:r>
              <a:rPr lang="en-GB" altLang="en-US" dirty="0" err="1" smtClean="0"/>
              <a:t>ennen</a:t>
            </a:r>
            <a:r>
              <a:rPr lang="en-GB" altLang="en-US" dirty="0" smtClean="0"/>
              <a:t> </a:t>
            </a:r>
            <a:r>
              <a:rPr lang="en-GB" altLang="en-US" dirty="0" err="1" smtClean="0"/>
              <a:t>aterioita</a:t>
            </a:r>
            <a:r>
              <a:rPr lang="en-GB" altLang="en-US" dirty="0" smtClean="0"/>
              <a:t> ja </a:t>
            </a:r>
            <a:r>
              <a:rPr lang="en-GB" altLang="en-US" dirty="0" err="1" smtClean="0"/>
              <a:t>nukkumaan</a:t>
            </a:r>
            <a:r>
              <a:rPr lang="en-GB" altLang="en-US" dirty="0" smtClean="0"/>
              <a:t> </a:t>
            </a:r>
            <a:r>
              <a:rPr lang="en-GB" altLang="en-US" dirty="0" err="1" smtClean="0"/>
              <a:t>mennessä</a:t>
            </a:r>
            <a:r>
              <a:rPr lang="en-GB" altLang="en-US" dirty="0" smtClean="0"/>
              <a:t>, </a:t>
            </a:r>
            <a:r>
              <a:rPr lang="en-GB" altLang="en-US" dirty="0" err="1" smtClean="0"/>
              <a:t>tilanteen</a:t>
            </a:r>
            <a:r>
              <a:rPr lang="en-GB" altLang="en-US" dirty="0" smtClean="0"/>
              <a:t> </a:t>
            </a:r>
            <a:r>
              <a:rPr lang="en-GB" altLang="en-US" dirty="0" err="1" smtClean="0"/>
              <a:t>mukaan</a:t>
            </a:r>
            <a:r>
              <a:rPr lang="en-GB" altLang="en-US" dirty="0" smtClean="0"/>
              <a:t> </a:t>
            </a:r>
            <a:r>
              <a:rPr lang="en-GB" altLang="en-US" dirty="0" err="1" smtClean="0"/>
              <a:t>vielä</a:t>
            </a:r>
            <a:r>
              <a:rPr lang="en-GB" altLang="en-US" dirty="0" smtClean="0"/>
              <a:t> </a:t>
            </a:r>
            <a:r>
              <a:rPr lang="en-GB" altLang="en-US" dirty="0" err="1" smtClean="0"/>
              <a:t>tiheämmin</a:t>
            </a:r>
            <a:r>
              <a:rPr lang="en-GB" altLang="en-US" dirty="0" smtClean="0"/>
              <a:t>.</a:t>
            </a:r>
          </a:p>
          <a:p>
            <a:r>
              <a:rPr lang="en-GB" altLang="en-US" dirty="0" err="1" smtClean="0"/>
              <a:t>Perusinsuliinilla</a:t>
            </a:r>
            <a:r>
              <a:rPr lang="en-GB" altLang="en-US" dirty="0" smtClean="0"/>
              <a:t> </a:t>
            </a:r>
            <a:r>
              <a:rPr lang="en-GB" altLang="en-US" dirty="0" err="1" smtClean="0"/>
              <a:t>yritetään</a:t>
            </a:r>
            <a:r>
              <a:rPr lang="en-GB" altLang="en-US" dirty="0" smtClean="0"/>
              <a:t> </a:t>
            </a:r>
            <a:r>
              <a:rPr lang="en-GB" altLang="en-US" dirty="0" err="1" smtClean="0"/>
              <a:t>pitää</a:t>
            </a:r>
            <a:r>
              <a:rPr lang="en-GB" altLang="en-US" dirty="0" smtClean="0"/>
              <a:t> </a:t>
            </a:r>
            <a:r>
              <a:rPr lang="en-GB" altLang="en-US" dirty="0" err="1" smtClean="0"/>
              <a:t>verensokeri</a:t>
            </a:r>
            <a:r>
              <a:rPr lang="en-GB" altLang="en-US" dirty="0" smtClean="0"/>
              <a:t> </a:t>
            </a:r>
            <a:r>
              <a:rPr lang="en-GB" altLang="en-US" dirty="0" err="1" smtClean="0"/>
              <a:t>tavoitetasolla</a:t>
            </a:r>
            <a:r>
              <a:rPr lang="en-GB" altLang="en-US" dirty="0" smtClean="0"/>
              <a:t> </a:t>
            </a:r>
            <a:r>
              <a:rPr lang="en-GB" altLang="en-US" dirty="0" err="1" smtClean="0"/>
              <a:t>eli</a:t>
            </a:r>
            <a:r>
              <a:rPr lang="en-GB" altLang="en-US" dirty="0" smtClean="0"/>
              <a:t> </a:t>
            </a:r>
            <a:r>
              <a:rPr lang="en-GB" altLang="en-US" dirty="0" err="1" smtClean="0"/>
              <a:t>pääsääntöisesti</a:t>
            </a:r>
            <a:r>
              <a:rPr lang="en-GB" altLang="en-US" dirty="0" smtClean="0"/>
              <a:t> </a:t>
            </a:r>
            <a:r>
              <a:rPr lang="en-GB" altLang="en-US" dirty="0" err="1" smtClean="0"/>
              <a:t>välillä</a:t>
            </a:r>
            <a:r>
              <a:rPr lang="en-GB" altLang="en-US" dirty="0" smtClean="0"/>
              <a:t> 4-7 </a:t>
            </a:r>
            <a:r>
              <a:rPr lang="en-GB" altLang="en-US" dirty="0" err="1" smtClean="0"/>
              <a:t>mmol</a:t>
            </a:r>
            <a:r>
              <a:rPr lang="en-GB" altLang="en-US" dirty="0" smtClean="0"/>
              <a:t>/l </a:t>
            </a:r>
            <a:r>
              <a:rPr lang="en-GB" altLang="en-US" dirty="0" err="1" smtClean="0"/>
              <a:t>aterioiden</a:t>
            </a:r>
            <a:r>
              <a:rPr lang="en-GB" altLang="en-US" dirty="0" smtClean="0"/>
              <a:t> </a:t>
            </a:r>
            <a:r>
              <a:rPr lang="en-GB" altLang="en-US" dirty="0" err="1" smtClean="0"/>
              <a:t>välillä</a:t>
            </a:r>
            <a:r>
              <a:rPr lang="en-GB" altLang="en-US" dirty="0" smtClean="0"/>
              <a:t> ja </a:t>
            </a:r>
            <a:r>
              <a:rPr lang="en-GB" altLang="en-US" dirty="0" err="1" smtClean="0"/>
              <a:t>yöllä</a:t>
            </a:r>
            <a:r>
              <a:rPr lang="en-GB" altLang="en-US" dirty="0" smtClean="0"/>
              <a:t>. </a:t>
            </a:r>
          </a:p>
          <a:p>
            <a:r>
              <a:rPr lang="en-GB" altLang="en-US" dirty="0" err="1" smtClean="0"/>
              <a:t>Monipistoshoidossa</a:t>
            </a:r>
            <a:r>
              <a:rPr lang="en-GB" altLang="en-US" dirty="0" smtClean="0"/>
              <a:t> </a:t>
            </a:r>
            <a:r>
              <a:rPr lang="en-GB" altLang="en-US" dirty="0" err="1" smtClean="0"/>
              <a:t>annostellaan</a:t>
            </a:r>
            <a:r>
              <a:rPr lang="en-GB" altLang="en-US" dirty="0" smtClean="0"/>
              <a:t> </a:t>
            </a:r>
            <a:r>
              <a:rPr lang="en-GB" altLang="en-US" dirty="0" err="1" smtClean="0"/>
              <a:t>perusinsuliinina</a:t>
            </a:r>
            <a:r>
              <a:rPr lang="en-GB" altLang="en-US" dirty="0" smtClean="0"/>
              <a:t> </a:t>
            </a:r>
            <a:r>
              <a:rPr lang="en-GB" altLang="en-US" dirty="0" err="1" smtClean="0"/>
              <a:t>pitkävaikutteista</a:t>
            </a:r>
            <a:r>
              <a:rPr lang="en-GB" altLang="en-US" dirty="0" smtClean="0"/>
              <a:t> </a:t>
            </a:r>
            <a:r>
              <a:rPr lang="en-GB" altLang="en-US" dirty="0" err="1" smtClean="0"/>
              <a:t>insuliinijohdosta</a:t>
            </a:r>
            <a:r>
              <a:rPr lang="en-GB" altLang="en-US" dirty="0" smtClean="0"/>
              <a:t> </a:t>
            </a:r>
            <a:r>
              <a:rPr lang="en-GB" altLang="en-US" dirty="0" err="1" smtClean="0"/>
              <a:t>ihonalaiseen</a:t>
            </a:r>
            <a:r>
              <a:rPr lang="en-GB" altLang="en-US" dirty="0" smtClean="0"/>
              <a:t> </a:t>
            </a:r>
            <a:r>
              <a:rPr lang="en-GB" altLang="en-US" dirty="0" err="1" smtClean="0"/>
              <a:t>rasvakudokseen</a:t>
            </a:r>
            <a:r>
              <a:rPr lang="en-GB" altLang="en-US" dirty="0" smtClean="0"/>
              <a:t>, </a:t>
            </a:r>
            <a:r>
              <a:rPr lang="en-GB" altLang="en-US" dirty="0" err="1" smtClean="0"/>
              <a:t>yleensä</a:t>
            </a:r>
            <a:r>
              <a:rPr lang="en-GB" altLang="en-US" dirty="0" smtClean="0"/>
              <a:t> </a:t>
            </a:r>
            <a:r>
              <a:rPr lang="en-GB" altLang="en-US" dirty="0" err="1" smtClean="0"/>
              <a:t>detemir-insuliinia</a:t>
            </a:r>
            <a:r>
              <a:rPr lang="en-GB" altLang="en-US" dirty="0" smtClean="0"/>
              <a:t> tai </a:t>
            </a:r>
            <a:r>
              <a:rPr lang="en-GB" altLang="en-US" dirty="0" err="1" smtClean="0"/>
              <a:t>glargiinia</a:t>
            </a:r>
            <a:r>
              <a:rPr lang="en-GB" altLang="en-US" dirty="0" smtClean="0"/>
              <a:t>, 1-2 </a:t>
            </a:r>
            <a:r>
              <a:rPr lang="en-GB" altLang="en-US" dirty="0" err="1" smtClean="0"/>
              <a:t>kertaa</a:t>
            </a:r>
            <a:r>
              <a:rPr lang="en-GB" altLang="en-US" dirty="0" smtClean="0"/>
              <a:t> </a:t>
            </a:r>
            <a:r>
              <a:rPr lang="en-GB" altLang="en-US" dirty="0" err="1" smtClean="0"/>
              <a:t>päivässä</a:t>
            </a:r>
            <a:r>
              <a:rPr lang="en-GB" altLang="en-US" dirty="0" smtClean="0"/>
              <a:t>. </a:t>
            </a:r>
          </a:p>
          <a:p>
            <a:r>
              <a:rPr lang="en-GB" altLang="en-US" dirty="0" err="1" smtClean="0"/>
              <a:t>Pumppuhoidossa</a:t>
            </a:r>
            <a:r>
              <a:rPr lang="en-GB" altLang="en-US" dirty="0" smtClean="0"/>
              <a:t> </a:t>
            </a:r>
            <a:r>
              <a:rPr lang="en-GB" altLang="en-US" dirty="0" err="1" smtClean="0"/>
              <a:t>annostellaan</a:t>
            </a:r>
            <a:r>
              <a:rPr lang="en-GB" altLang="en-US" dirty="0" smtClean="0"/>
              <a:t> </a:t>
            </a:r>
            <a:r>
              <a:rPr lang="en-GB" altLang="en-US" dirty="0" err="1" smtClean="0"/>
              <a:t>perusinsuliinina</a:t>
            </a:r>
            <a:r>
              <a:rPr lang="en-GB" altLang="en-US" dirty="0" smtClean="0"/>
              <a:t> </a:t>
            </a:r>
            <a:r>
              <a:rPr lang="en-GB" altLang="en-US" dirty="0" err="1" smtClean="0"/>
              <a:t>pikavaikutteista</a:t>
            </a:r>
            <a:r>
              <a:rPr lang="en-GB" altLang="en-US" dirty="0" smtClean="0"/>
              <a:t> </a:t>
            </a:r>
            <a:r>
              <a:rPr lang="en-GB" altLang="en-US" dirty="0" err="1" smtClean="0"/>
              <a:t>insuliinijohdosta</a:t>
            </a:r>
            <a:r>
              <a:rPr lang="en-GB" altLang="en-US" dirty="0" smtClean="0"/>
              <a:t> </a:t>
            </a:r>
            <a:r>
              <a:rPr lang="en-GB" altLang="en-US" dirty="0" err="1" smtClean="0"/>
              <a:t>pumppuun</a:t>
            </a:r>
            <a:r>
              <a:rPr lang="en-GB" altLang="en-US" dirty="0" smtClean="0"/>
              <a:t> </a:t>
            </a:r>
            <a:r>
              <a:rPr lang="en-GB" altLang="en-US" dirty="0" err="1" smtClean="0"/>
              <a:t>ohjelmoidulla</a:t>
            </a:r>
            <a:r>
              <a:rPr lang="en-GB" altLang="en-US" dirty="0" smtClean="0"/>
              <a:t>, </a:t>
            </a:r>
            <a:r>
              <a:rPr lang="en-GB" altLang="en-US" dirty="0" err="1" smtClean="0"/>
              <a:t>eri</a:t>
            </a:r>
            <a:r>
              <a:rPr lang="en-GB" altLang="en-US" dirty="0" smtClean="0"/>
              <a:t> </a:t>
            </a:r>
            <a:r>
              <a:rPr lang="en-GB" altLang="en-US" dirty="0" err="1" smtClean="0"/>
              <a:t>aikaan</a:t>
            </a:r>
            <a:r>
              <a:rPr lang="en-GB" altLang="en-US" dirty="0" smtClean="0"/>
              <a:t> </a:t>
            </a:r>
            <a:r>
              <a:rPr lang="en-GB" altLang="en-US" dirty="0" err="1" smtClean="0"/>
              <a:t>vuorokaudesta</a:t>
            </a:r>
            <a:r>
              <a:rPr lang="en-GB" altLang="en-US" dirty="0" smtClean="0"/>
              <a:t> </a:t>
            </a:r>
            <a:r>
              <a:rPr lang="en-GB" altLang="en-US" dirty="0" err="1" smtClean="0"/>
              <a:t>vaihtelevalla</a:t>
            </a:r>
            <a:r>
              <a:rPr lang="en-GB" altLang="en-US" dirty="0" smtClean="0"/>
              <a:t>, </a:t>
            </a:r>
            <a:r>
              <a:rPr lang="en-GB" altLang="en-US" dirty="0" err="1" smtClean="0"/>
              <a:t>annosnopeudella</a:t>
            </a:r>
            <a:r>
              <a:rPr lang="en-GB" altLang="en-US" dirty="0" smtClean="0"/>
              <a:t> </a:t>
            </a:r>
            <a:r>
              <a:rPr lang="en-GB" altLang="en-US" dirty="0" err="1" smtClean="0"/>
              <a:t>ihon</a:t>
            </a:r>
            <a:r>
              <a:rPr lang="en-GB" altLang="en-US" dirty="0" smtClean="0"/>
              <a:t> </a:t>
            </a:r>
            <a:r>
              <a:rPr lang="en-GB" altLang="en-US" dirty="0" err="1" smtClean="0"/>
              <a:t>alle</a:t>
            </a:r>
            <a:r>
              <a:rPr lang="en-GB" altLang="en-US" dirty="0" smtClean="0"/>
              <a:t> </a:t>
            </a:r>
            <a:r>
              <a:rPr lang="en-GB" altLang="en-US" dirty="0" err="1" smtClean="0"/>
              <a:t>asetetun</a:t>
            </a:r>
            <a:r>
              <a:rPr lang="en-GB" altLang="en-US" dirty="0" smtClean="0"/>
              <a:t> </a:t>
            </a:r>
            <a:r>
              <a:rPr lang="en-GB" altLang="en-US" dirty="0" err="1" smtClean="0"/>
              <a:t>kanyylin</a:t>
            </a:r>
            <a:r>
              <a:rPr lang="en-GB" altLang="en-US" dirty="0" smtClean="0"/>
              <a:t> </a:t>
            </a:r>
            <a:r>
              <a:rPr lang="en-GB" altLang="en-US" dirty="0" err="1" smtClean="0"/>
              <a:t>kautta</a:t>
            </a:r>
            <a:r>
              <a:rPr lang="en-GB" altLang="en-US" dirty="0" smtClean="0"/>
              <a:t> </a:t>
            </a:r>
            <a:r>
              <a:rPr lang="en-GB" altLang="en-US" dirty="0" err="1" smtClean="0"/>
              <a:t>jatkuvana</a:t>
            </a:r>
            <a:r>
              <a:rPr lang="en-GB" altLang="en-US" dirty="0" smtClean="0"/>
              <a:t> </a:t>
            </a:r>
            <a:r>
              <a:rPr lang="en-GB" altLang="en-US" dirty="0" err="1" smtClean="0"/>
              <a:t>infuusiona</a:t>
            </a:r>
            <a:r>
              <a:rPr lang="en-GB" altLang="en-US" dirty="0" smtClean="0"/>
              <a:t>. </a:t>
            </a:r>
          </a:p>
          <a:p>
            <a:r>
              <a:rPr lang="en-GB" altLang="en-US" dirty="0" err="1" smtClean="0"/>
              <a:t>Aterian</a:t>
            </a:r>
            <a:r>
              <a:rPr lang="en-GB" altLang="en-US" dirty="0" smtClean="0"/>
              <a:t> </a:t>
            </a:r>
            <a:r>
              <a:rPr lang="en-GB" altLang="en-US" dirty="0" err="1" smtClean="0"/>
              <a:t>yhteydessä</a:t>
            </a:r>
            <a:r>
              <a:rPr lang="en-GB" altLang="en-US" dirty="0" smtClean="0"/>
              <a:t> </a:t>
            </a:r>
            <a:r>
              <a:rPr lang="en-GB" altLang="en-US" dirty="0" err="1" smtClean="0"/>
              <a:t>annostellaan</a:t>
            </a:r>
            <a:r>
              <a:rPr lang="en-GB" altLang="en-US" dirty="0" smtClean="0"/>
              <a:t> </a:t>
            </a:r>
            <a:r>
              <a:rPr lang="en-GB" altLang="en-US" dirty="0" err="1" smtClean="0"/>
              <a:t>pikavaikutteista</a:t>
            </a:r>
            <a:r>
              <a:rPr lang="en-GB" altLang="en-US" dirty="0" smtClean="0"/>
              <a:t> </a:t>
            </a:r>
            <a:r>
              <a:rPr lang="en-GB" altLang="en-US" dirty="0" err="1" smtClean="0"/>
              <a:t>insuliinijohdosta</a:t>
            </a:r>
            <a:r>
              <a:rPr lang="en-GB" altLang="en-US" dirty="0" smtClean="0"/>
              <a:t>, </a:t>
            </a:r>
            <a:r>
              <a:rPr lang="en-GB" altLang="en-US" dirty="0" err="1" smtClean="0"/>
              <a:t>joko</a:t>
            </a:r>
            <a:r>
              <a:rPr lang="en-GB" altLang="en-US" dirty="0" smtClean="0"/>
              <a:t> </a:t>
            </a:r>
            <a:r>
              <a:rPr lang="en-GB" altLang="en-US" dirty="0" err="1" smtClean="0"/>
              <a:t>pistoksena</a:t>
            </a:r>
            <a:r>
              <a:rPr lang="en-GB" altLang="en-US" dirty="0" smtClean="0"/>
              <a:t> tai </a:t>
            </a:r>
            <a:r>
              <a:rPr lang="en-GB" altLang="en-US" dirty="0" err="1" smtClean="0"/>
              <a:t>pumpulla</a:t>
            </a:r>
            <a:r>
              <a:rPr lang="en-GB" altLang="en-US" dirty="0" smtClean="0"/>
              <a:t>, </a:t>
            </a:r>
            <a:r>
              <a:rPr lang="en-GB" altLang="en-US" dirty="0" err="1" smtClean="0"/>
              <a:t>aterian</a:t>
            </a:r>
            <a:r>
              <a:rPr lang="en-GB" altLang="en-US" dirty="0" smtClean="0"/>
              <a:t> </a:t>
            </a:r>
            <a:r>
              <a:rPr lang="en-GB" altLang="en-US" dirty="0" err="1" smtClean="0"/>
              <a:t>sisältämien</a:t>
            </a:r>
            <a:r>
              <a:rPr lang="en-GB" altLang="en-US" dirty="0" smtClean="0"/>
              <a:t> </a:t>
            </a:r>
            <a:r>
              <a:rPr lang="en-GB" altLang="en-US" dirty="0" err="1" smtClean="0"/>
              <a:t>hiilihydraattien</a:t>
            </a:r>
            <a:r>
              <a:rPr lang="en-GB" altLang="en-US" dirty="0" smtClean="0"/>
              <a:t> </a:t>
            </a:r>
            <a:r>
              <a:rPr lang="en-GB" altLang="en-US" dirty="0" err="1" smtClean="0"/>
              <a:t>mukaan</a:t>
            </a:r>
            <a:r>
              <a:rPr lang="en-GB" altLang="en-US" dirty="0" smtClean="0"/>
              <a:t>. </a:t>
            </a:r>
            <a:r>
              <a:rPr lang="en-GB" altLang="en-US" dirty="0" err="1" smtClean="0"/>
              <a:t>Sopiva</a:t>
            </a:r>
            <a:r>
              <a:rPr lang="en-GB" altLang="en-US" dirty="0" smtClean="0"/>
              <a:t> </a:t>
            </a:r>
            <a:r>
              <a:rPr lang="en-GB" altLang="en-US" dirty="0" err="1" smtClean="0"/>
              <a:t>annossuhde</a:t>
            </a:r>
            <a:r>
              <a:rPr lang="en-GB" altLang="en-US" dirty="0" smtClean="0"/>
              <a:t> ja </a:t>
            </a:r>
            <a:r>
              <a:rPr lang="en-GB" altLang="en-US" dirty="0" err="1" smtClean="0"/>
              <a:t>pistoksen</a:t>
            </a:r>
            <a:r>
              <a:rPr lang="en-GB" altLang="en-US" dirty="0" smtClean="0"/>
              <a:t> </a:t>
            </a:r>
            <a:r>
              <a:rPr lang="en-GB" altLang="en-US" dirty="0" err="1" smtClean="0"/>
              <a:t>ajoitus</a:t>
            </a:r>
            <a:r>
              <a:rPr lang="en-GB" altLang="en-US" dirty="0" smtClean="0"/>
              <a:t> </a:t>
            </a:r>
            <a:r>
              <a:rPr lang="en-GB" altLang="en-US" dirty="0" err="1" smtClean="0"/>
              <a:t>selvitetään</a:t>
            </a:r>
            <a:r>
              <a:rPr lang="en-GB" altLang="en-US" dirty="0" smtClean="0"/>
              <a:t> </a:t>
            </a:r>
            <a:r>
              <a:rPr lang="en-GB" altLang="en-US" dirty="0" err="1" smtClean="0"/>
              <a:t>verensokerin</a:t>
            </a:r>
            <a:r>
              <a:rPr lang="en-GB" altLang="en-US" dirty="0" smtClean="0"/>
              <a:t> </a:t>
            </a:r>
            <a:r>
              <a:rPr lang="en-GB" altLang="en-US" dirty="0" err="1" smtClean="0"/>
              <a:t>omamittauksilla</a:t>
            </a:r>
            <a:r>
              <a:rPr lang="en-GB" altLang="en-US" dirty="0" smtClean="0"/>
              <a:t>, </a:t>
            </a:r>
            <a:r>
              <a:rPr lang="en-GB" altLang="en-US" dirty="0" err="1" smtClean="0"/>
              <a:t>niin</a:t>
            </a:r>
            <a:r>
              <a:rPr lang="en-GB" altLang="en-US" dirty="0" smtClean="0"/>
              <a:t> </a:t>
            </a:r>
            <a:r>
              <a:rPr lang="en-GB" altLang="en-US" dirty="0" err="1" smtClean="0"/>
              <a:t>että</a:t>
            </a:r>
            <a:r>
              <a:rPr lang="en-GB" altLang="en-US" dirty="0" smtClean="0"/>
              <a:t> </a:t>
            </a:r>
            <a:r>
              <a:rPr lang="en-GB" altLang="en-US" dirty="0" err="1" smtClean="0"/>
              <a:t>verensokeri</a:t>
            </a:r>
            <a:r>
              <a:rPr lang="en-GB" altLang="en-US" dirty="0" smtClean="0"/>
              <a:t> </a:t>
            </a:r>
            <a:r>
              <a:rPr lang="en-GB" altLang="en-US" dirty="0" err="1" smtClean="0"/>
              <a:t>nousisi</a:t>
            </a:r>
            <a:r>
              <a:rPr lang="en-GB" altLang="en-US" dirty="0" smtClean="0"/>
              <a:t> </a:t>
            </a:r>
            <a:r>
              <a:rPr lang="en-GB" altLang="en-US" dirty="0" err="1" smtClean="0"/>
              <a:t>korkeintaan</a:t>
            </a:r>
            <a:r>
              <a:rPr lang="en-GB" altLang="en-US" dirty="0" smtClean="0"/>
              <a:t> 2-3 </a:t>
            </a:r>
            <a:r>
              <a:rPr lang="en-GB" altLang="en-US" dirty="0" err="1" smtClean="0"/>
              <a:t>mmol</a:t>
            </a:r>
            <a:r>
              <a:rPr lang="en-GB" altLang="en-US" dirty="0" smtClean="0"/>
              <a:t>/l </a:t>
            </a:r>
            <a:r>
              <a:rPr lang="en-GB" altLang="en-US" dirty="0" err="1" smtClean="0"/>
              <a:t>ateriasta</a:t>
            </a:r>
            <a:r>
              <a:rPr lang="en-GB" altLang="en-US" dirty="0" smtClean="0"/>
              <a:t>.</a:t>
            </a:r>
          </a:p>
          <a:p>
            <a:r>
              <a:rPr lang="en-GB" altLang="en-US" dirty="0" err="1" smtClean="0"/>
              <a:t>Verensokerin</a:t>
            </a:r>
            <a:r>
              <a:rPr lang="en-GB" altLang="en-US" dirty="0" smtClean="0"/>
              <a:t> </a:t>
            </a:r>
            <a:r>
              <a:rPr lang="en-GB" altLang="en-US" dirty="0" err="1" smtClean="0"/>
              <a:t>tilapäisissä</a:t>
            </a:r>
            <a:r>
              <a:rPr lang="en-GB" altLang="en-US" dirty="0" smtClean="0"/>
              <a:t> </a:t>
            </a:r>
            <a:r>
              <a:rPr lang="en-GB" altLang="en-US" dirty="0" err="1" smtClean="0"/>
              <a:t>vaihteluissa</a:t>
            </a:r>
            <a:r>
              <a:rPr lang="en-GB" altLang="en-US" dirty="0" smtClean="0"/>
              <a:t> </a:t>
            </a:r>
            <a:r>
              <a:rPr lang="en-GB" altLang="en-US" dirty="0" err="1" smtClean="0"/>
              <a:t>annostellaan</a:t>
            </a:r>
            <a:r>
              <a:rPr lang="en-GB" altLang="en-US" dirty="0" smtClean="0"/>
              <a:t> </a:t>
            </a:r>
            <a:r>
              <a:rPr lang="en-GB" altLang="en-US" dirty="0" err="1" smtClean="0"/>
              <a:t>lisäksi</a:t>
            </a:r>
            <a:r>
              <a:rPr lang="en-GB" altLang="en-US" dirty="0" smtClean="0"/>
              <a:t> </a:t>
            </a:r>
            <a:r>
              <a:rPr lang="en-GB" altLang="en-US" dirty="0" err="1" smtClean="0"/>
              <a:t>yksilöllisesti</a:t>
            </a:r>
            <a:r>
              <a:rPr lang="en-GB" altLang="en-US" dirty="0" smtClean="0"/>
              <a:t> </a:t>
            </a:r>
            <a:r>
              <a:rPr lang="en-GB" altLang="en-US" dirty="0" err="1" smtClean="0"/>
              <a:t>laskettuja</a:t>
            </a:r>
            <a:r>
              <a:rPr lang="en-GB" altLang="en-US" dirty="0" smtClean="0"/>
              <a:t> </a:t>
            </a:r>
            <a:r>
              <a:rPr lang="en-GB" altLang="en-US" dirty="0" err="1" smtClean="0"/>
              <a:t>korjausannoksia</a:t>
            </a:r>
            <a:r>
              <a:rPr lang="en-GB" altLang="en-US" dirty="0" smtClean="0"/>
              <a:t> </a:t>
            </a:r>
            <a:r>
              <a:rPr lang="en-GB" altLang="en-US" dirty="0" err="1" smtClean="0"/>
              <a:t>pikainsuliinia</a:t>
            </a:r>
            <a:r>
              <a:rPr lang="en-GB" altLang="en-US" dirty="0" smtClean="0"/>
              <a:t> </a:t>
            </a:r>
            <a:r>
              <a:rPr lang="en-GB" altLang="en-US" dirty="0" err="1" smtClean="0"/>
              <a:t>aterian</a:t>
            </a:r>
            <a:r>
              <a:rPr lang="en-GB" altLang="en-US" dirty="0" smtClean="0"/>
              <a:t> </a:t>
            </a:r>
            <a:r>
              <a:rPr lang="en-GB" altLang="en-US" dirty="0" err="1" smtClean="0"/>
              <a:t>yhteydessä</a:t>
            </a:r>
            <a:r>
              <a:rPr lang="en-GB" altLang="en-US" dirty="0" smtClean="0"/>
              <a:t>.  </a:t>
            </a:r>
          </a:p>
          <a:p>
            <a:endParaRPr lang="en-GB" altLang="en-US" dirty="0" smtClean="0"/>
          </a:p>
          <a:p>
            <a:r>
              <a:rPr lang="en-GB" altLang="en-US" dirty="0" err="1" smtClean="0"/>
              <a:t>Tyypin</a:t>
            </a:r>
            <a:r>
              <a:rPr lang="en-GB" altLang="en-US" dirty="0" smtClean="0"/>
              <a:t> 2 </a:t>
            </a:r>
            <a:r>
              <a:rPr lang="en-GB" altLang="en-US" dirty="0" err="1" smtClean="0"/>
              <a:t>diabeteksen</a:t>
            </a:r>
            <a:r>
              <a:rPr lang="en-GB" altLang="en-US" dirty="0" smtClean="0"/>
              <a:t> </a:t>
            </a:r>
            <a:r>
              <a:rPr lang="en-GB" altLang="en-US" dirty="0" err="1" smtClean="0"/>
              <a:t>lääkehoito</a:t>
            </a:r>
            <a:r>
              <a:rPr lang="en-GB" altLang="en-US" dirty="0" smtClean="0"/>
              <a:t> </a:t>
            </a:r>
            <a:r>
              <a:rPr lang="en-GB" altLang="en-US" dirty="0" err="1" smtClean="0"/>
              <a:t>koostuu</a:t>
            </a:r>
            <a:r>
              <a:rPr lang="en-GB" altLang="en-US" dirty="0" smtClean="0"/>
              <a:t> </a:t>
            </a:r>
            <a:r>
              <a:rPr lang="en-GB" altLang="en-US" dirty="0" err="1" smtClean="0"/>
              <a:t>tablettivalmisteista</a:t>
            </a:r>
            <a:r>
              <a:rPr lang="en-GB" altLang="en-US" dirty="0" smtClean="0"/>
              <a:t> ja </a:t>
            </a:r>
            <a:r>
              <a:rPr lang="en-GB" altLang="en-US" dirty="0" err="1" smtClean="0"/>
              <a:t>erilaisista</a:t>
            </a:r>
            <a:r>
              <a:rPr lang="en-GB" altLang="en-US" dirty="0" smtClean="0"/>
              <a:t> </a:t>
            </a:r>
            <a:r>
              <a:rPr lang="en-GB" altLang="en-US" dirty="0" err="1" smtClean="0"/>
              <a:t>pistoshoidoista</a:t>
            </a:r>
            <a:r>
              <a:rPr lang="en-GB" altLang="en-US" dirty="0" smtClean="0"/>
              <a:t> </a:t>
            </a:r>
            <a:r>
              <a:rPr lang="en-GB" altLang="en-US" dirty="0" err="1" smtClean="0"/>
              <a:t>mukaan</a:t>
            </a:r>
            <a:r>
              <a:rPr lang="en-GB" altLang="en-US" dirty="0" smtClean="0"/>
              <a:t> </a:t>
            </a:r>
            <a:r>
              <a:rPr lang="en-GB" altLang="en-US" dirty="0" err="1" smtClean="0"/>
              <a:t>lukien</a:t>
            </a:r>
            <a:r>
              <a:rPr lang="en-GB" altLang="en-US" dirty="0" smtClean="0"/>
              <a:t> </a:t>
            </a:r>
            <a:r>
              <a:rPr lang="en-GB" altLang="en-US" dirty="0" err="1" smtClean="0"/>
              <a:t>insuliinihoito</a:t>
            </a:r>
            <a:r>
              <a:rPr lang="en-GB" altLang="en-US" dirty="0" smtClean="0"/>
              <a:t>. </a:t>
            </a:r>
            <a:r>
              <a:rPr lang="en-GB" altLang="en-US" dirty="0" err="1" smtClean="0"/>
              <a:t>Ensisijainen</a:t>
            </a:r>
            <a:r>
              <a:rPr lang="en-GB" altLang="en-US" dirty="0" smtClean="0"/>
              <a:t> </a:t>
            </a:r>
            <a:r>
              <a:rPr lang="en-GB" altLang="en-US" dirty="0" err="1" smtClean="0"/>
              <a:t>lääkehoito</a:t>
            </a:r>
            <a:r>
              <a:rPr lang="en-GB" altLang="en-US" dirty="0" smtClean="0"/>
              <a:t> </a:t>
            </a:r>
            <a:r>
              <a:rPr lang="en-GB" altLang="en-US" dirty="0" err="1" smtClean="0"/>
              <a:t>metformiini</a:t>
            </a:r>
            <a:r>
              <a:rPr lang="en-GB" altLang="en-US" dirty="0" smtClean="0"/>
              <a:t>, </a:t>
            </a:r>
            <a:r>
              <a:rPr lang="en-GB" altLang="en-US" dirty="0" err="1" smtClean="0"/>
              <a:t>jonka</a:t>
            </a:r>
            <a:r>
              <a:rPr lang="en-GB" altLang="en-US" dirty="0" smtClean="0"/>
              <a:t> </a:t>
            </a:r>
            <a:r>
              <a:rPr lang="en-GB" altLang="en-US" dirty="0" err="1" smtClean="0"/>
              <a:t>annosta</a:t>
            </a:r>
            <a:r>
              <a:rPr lang="en-GB" altLang="en-US" dirty="0" smtClean="0"/>
              <a:t> </a:t>
            </a:r>
            <a:r>
              <a:rPr lang="en-GB" altLang="en-US" dirty="0" err="1" smtClean="0"/>
              <a:t>säädetään</a:t>
            </a:r>
            <a:r>
              <a:rPr lang="en-GB" altLang="en-US" dirty="0" smtClean="0"/>
              <a:t> </a:t>
            </a:r>
            <a:r>
              <a:rPr lang="en-GB" altLang="en-US" dirty="0" err="1" smtClean="0"/>
              <a:t>munuaisten</a:t>
            </a:r>
            <a:r>
              <a:rPr lang="en-GB" altLang="en-US" dirty="0" smtClean="0"/>
              <a:t> </a:t>
            </a:r>
            <a:r>
              <a:rPr lang="en-GB" altLang="en-US" dirty="0" err="1" smtClean="0"/>
              <a:t>toiminnan</a:t>
            </a:r>
            <a:r>
              <a:rPr lang="en-GB" altLang="en-US" dirty="0" smtClean="0"/>
              <a:t> </a:t>
            </a:r>
            <a:r>
              <a:rPr lang="en-GB" altLang="en-US" dirty="0" err="1" smtClean="0"/>
              <a:t>mukaan</a:t>
            </a:r>
            <a:r>
              <a:rPr lang="en-GB" altLang="en-US" dirty="0" smtClean="0"/>
              <a:t>. </a:t>
            </a:r>
            <a:r>
              <a:rPr lang="en-GB" altLang="en-US" dirty="0" err="1" smtClean="0"/>
              <a:t>Lukuisia</a:t>
            </a:r>
            <a:r>
              <a:rPr lang="en-GB" altLang="en-US" dirty="0" smtClean="0"/>
              <a:t> </a:t>
            </a:r>
            <a:r>
              <a:rPr lang="en-GB" altLang="en-US" dirty="0" err="1" smtClean="0"/>
              <a:t>muita</a:t>
            </a:r>
            <a:r>
              <a:rPr lang="en-GB" altLang="en-US" dirty="0" smtClean="0"/>
              <a:t> </a:t>
            </a:r>
            <a:r>
              <a:rPr lang="en-GB" altLang="en-US" dirty="0" err="1" smtClean="0"/>
              <a:t>lääkevalmisteita</a:t>
            </a:r>
            <a:r>
              <a:rPr lang="en-GB" altLang="en-US" dirty="0" smtClean="0"/>
              <a:t>, </a:t>
            </a:r>
            <a:r>
              <a:rPr lang="en-GB" altLang="en-US" dirty="0" err="1" smtClean="0"/>
              <a:t>joista</a:t>
            </a:r>
            <a:r>
              <a:rPr lang="en-GB" altLang="en-US" dirty="0" smtClean="0"/>
              <a:t> </a:t>
            </a:r>
            <a:r>
              <a:rPr lang="en-GB" altLang="en-US" dirty="0" err="1" smtClean="0"/>
              <a:t>osalla</a:t>
            </a:r>
            <a:r>
              <a:rPr lang="en-GB" altLang="en-US" dirty="0" smtClean="0"/>
              <a:t> </a:t>
            </a:r>
            <a:r>
              <a:rPr lang="en-GB" altLang="en-US" dirty="0" err="1" smtClean="0"/>
              <a:t>riski</a:t>
            </a:r>
            <a:r>
              <a:rPr lang="en-GB" altLang="en-US" dirty="0" smtClean="0"/>
              <a:t> </a:t>
            </a:r>
            <a:r>
              <a:rPr lang="en-GB" altLang="en-US" dirty="0" err="1" smtClean="0"/>
              <a:t>liialliseen</a:t>
            </a:r>
            <a:r>
              <a:rPr lang="en-GB" altLang="en-US" dirty="0" smtClean="0"/>
              <a:t> </a:t>
            </a:r>
            <a:r>
              <a:rPr lang="en-GB" altLang="en-US" dirty="0" err="1" smtClean="0"/>
              <a:t>verensokerin</a:t>
            </a:r>
            <a:r>
              <a:rPr lang="en-GB" altLang="en-US" dirty="0" smtClean="0"/>
              <a:t> </a:t>
            </a:r>
            <a:r>
              <a:rPr lang="en-GB" altLang="en-US" dirty="0" err="1" smtClean="0"/>
              <a:t>laskuun</a:t>
            </a:r>
            <a:r>
              <a:rPr lang="en-GB" altLang="en-US" dirty="0" smtClean="0"/>
              <a:t> </a:t>
            </a:r>
            <a:r>
              <a:rPr lang="en-GB" altLang="en-US" dirty="0" err="1" smtClean="0"/>
              <a:t>eli</a:t>
            </a:r>
            <a:r>
              <a:rPr lang="en-GB" altLang="en-US" dirty="0" smtClean="0"/>
              <a:t> </a:t>
            </a:r>
            <a:r>
              <a:rPr lang="en-GB" altLang="en-US" dirty="0" err="1" smtClean="0"/>
              <a:t>hypoglykemiaan</a:t>
            </a:r>
            <a:r>
              <a:rPr lang="en-GB" altLang="en-US" dirty="0" smtClean="0"/>
              <a:t>. </a:t>
            </a:r>
            <a:r>
              <a:rPr lang="en-GB" altLang="en-US" dirty="0" err="1" smtClean="0"/>
              <a:t>Hypoglykemain</a:t>
            </a:r>
            <a:r>
              <a:rPr lang="en-GB" altLang="en-US" dirty="0" smtClean="0"/>
              <a:t> </a:t>
            </a:r>
            <a:r>
              <a:rPr lang="en-GB" altLang="en-US" dirty="0" err="1" smtClean="0"/>
              <a:t>oireet</a:t>
            </a:r>
            <a:r>
              <a:rPr lang="en-GB" altLang="en-US" dirty="0" smtClean="0"/>
              <a:t> ja </a:t>
            </a:r>
            <a:r>
              <a:rPr lang="en-GB" altLang="en-US" dirty="0" err="1" smtClean="0"/>
              <a:t>hoito</a:t>
            </a:r>
            <a:r>
              <a:rPr lang="en-GB" altLang="en-US" dirty="0" smtClean="0"/>
              <a:t> </a:t>
            </a:r>
            <a:r>
              <a:rPr lang="en-GB" altLang="en-US" dirty="0" err="1" smtClean="0"/>
              <a:t>tulee</a:t>
            </a:r>
            <a:r>
              <a:rPr lang="en-GB" altLang="en-US" dirty="0" smtClean="0"/>
              <a:t> </a:t>
            </a:r>
            <a:r>
              <a:rPr lang="en-GB" altLang="en-US" dirty="0" err="1" smtClean="0"/>
              <a:t>tällöin</a:t>
            </a:r>
            <a:r>
              <a:rPr lang="en-GB" altLang="en-US" dirty="0" smtClean="0"/>
              <a:t> </a:t>
            </a:r>
            <a:r>
              <a:rPr lang="en-GB" altLang="en-US" dirty="0" err="1" smtClean="0"/>
              <a:t>opettaa</a:t>
            </a:r>
            <a:r>
              <a:rPr lang="en-GB" altLang="en-US" dirty="0" smtClean="0"/>
              <a:t> </a:t>
            </a:r>
            <a:r>
              <a:rPr lang="en-GB" altLang="en-US" dirty="0" err="1" smtClean="0"/>
              <a:t>potilaalle</a:t>
            </a:r>
            <a:r>
              <a:rPr lang="en-GB" altLang="en-US" dirty="0" smtClean="0"/>
              <a:t>. </a:t>
            </a:r>
            <a:r>
              <a:rPr lang="en-GB" altLang="en-US" dirty="0" err="1" smtClean="0"/>
              <a:t>Eri</a:t>
            </a:r>
            <a:r>
              <a:rPr lang="en-GB" altLang="en-US" dirty="0" smtClean="0"/>
              <a:t> </a:t>
            </a:r>
            <a:r>
              <a:rPr lang="en-GB" altLang="en-US" dirty="0" err="1" smtClean="0"/>
              <a:t>lääkevalmisteet</a:t>
            </a:r>
            <a:r>
              <a:rPr lang="en-GB" altLang="en-US" dirty="0" smtClean="0"/>
              <a:t> </a:t>
            </a:r>
            <a:r>
              <a:rPr lang="en-GB" altLang="en-US" dirty="0" err="1" smtClean="0"/>
              <a:t>valitaan</a:t>
            </a:r>
            <a:r>
              <a:rPr lang="en-GB" altLang="en-US" dirty="0" smtClean="0"/>
              <a:t> </a:t>
            </a:r>
            <a:r>
              <a:rPr lang="en-GB" altLang="en-US" dirty="0" err="1" smtClean="0"/>
              <a:t>yksilöllisesti</a:t>
            </a:r>
            <a:r>
              <a:rPr lang="en-GB" altLang="en-US" dirty="0" smtClean="0"/>
              <a:t> ja </a:t>
            </a:r>
            <a:r>
              <a:rPr lang="en-GB" altLang="en-US" dirty="0" err="1" smtClean="0"/>
              <a:t>niillä</a:t>
            </a:r>
            <a:r>
              <a:rPr lang="en-GB" altLang="en-US" dirty="0" smtClean="0"/>
              <a:t> on </a:t>
            </a:r>
            <a:r>
              <a:rPr lang="en-GB" altLang="en-US" dirty="0" err="1" smtClean="0"/>
              <a:t>kullakin</a:t>
            </a:r>
            <a:r>
              <a:rPr lang="en-GB" altLang="en-US" dirty="0" smtClean="0"/>
              <a:t> </a:t>
            </a:r>
            <a:r>
              <a:rPr lang="en-GB" altLang="en-US" dirty="0" err="1" smtClean="0"/>
              <a:t>omat</a:t>
            </a:r>
            <a:r>
              <a:rPr lang="en-GB" altLang="en-US" dirty="0" smtClean="0"/>
              <a:t> </a:t>
            </a:r>
            <a:r>
              <a:rPr lang="en-GB" altLang="en-US" dirty="0" err="1" smtClean="0"/>
              <a:t>vasta-aiheensa</a:t>
            </a:r>
            <a:r>
              <a:rPr lang="en-GB" altLang="en-US" dirty="0" smtClean="0"/>
              <a:t> ja </a:t>
            </a:r>
            <a:r>
              <a:rPr lang="en-GB" altLang="en-US" dirty="0" err="1" smtClean="0"/>
              <a:t>sivuvaikutusriskinsä</a:t>
            </a:r>
            <a:r>
              <a:rPr lang="en-GB" altLang="en-US" dirty="0" smtClean="0"/>
              <a:t>.</a:t>
            </a:r>
          </a:p>
          <a:p>
            <a:r>
              <a:rPr lang="en-GB" altLang="en-US" dirty="0" err="1" smtClean="0"/>
              <a:t>Koska</a:t>
            </a:r>
            <a:r>
              <a:rPr lang="en-GB" altLang="en-US" dirty="0" smtClean="0"/>
              <a:t> </a:t>
            </a:r>
            <a:r>
              <a:rPr lang="en-GB" altLang="en-US" dirty="0" err="1" smtClean="0"/>
              <a:t>tyypin</a:t>
            </a:r>
            <a:r>
              <a:rPr lang="en-GB" altLang="en-US" dirty="0" smtClean="0"/>
              <a:t> 2 diabetes on </a:t>
            </a:r>
            <a:r>
              <a:rPr lang="en-GB" altLang="en-US" dirty="0" err="1" smtClean="0"/>
              <a:t>huomattavasti</a:t>
            </a:r>
            <a:r>
              <a:rPr lang="en-GB" altLang="en-US" dirty="0" smtClean="0"/>
              <a:t> </a:t>
            </a:r>
            <a:r>
              <a:rPr lang="en-GB" altLang="en-US" dirty="0" err="1" smtClean="0"/>
              <a:t>yleisempi</a:t>
            </a:r>
            <a:r>
              <a:rPr lang="en-GB" altLang="en-US" dirty="0" smtClean="0"/>
              <a:t> </a:t>
            </a:r>
            <a:r>
              <a:rPr lang="en-GB" altLang="en-US" dirty="0" err="1" smtClean="0"/>
              <a:t>kuin</a:t>
            </a:r>
            <a:r>
              <a:rPr lang="en-GB" altLang="en-US" dirty="0" smtClean="0"/>
              <a:t> </a:t>
            </a:r>
            <a:r>
              <a:rPr lang="en-GB" altLang="en-US" dirty="0" err="1" smtClean="0"/>
              <a:t>tyypin</a:t>
            </a:r>
            <a:r>
              <a:rPr lang="en-GB" altLang="en-US" dirty="0" smtClean="0"/>
              <a:t> 1 diabetes, </a:t>
            </a:r>
            <a:r>
              <a:rPr lang="en-GB" altLang="en-US" dirty="0" err="1" smtClean="0"/>
              <a:t>niin</a:t>
            </a:r>
            <a:r>
              <a:rPr lang="en-GB" altLang="en-US" dirty="0" smtClean="0"/>
              <a:t> </a:t>
            </a:r>
            <a:r>
              <a:rPr lang="en-GB" altLang="en-US" dirty="0" err="1" smtClean="0"/>
              <a:t>enemmistö</a:t>
            </a:r>
            <a:r>
              <a:rPr lang="en-GB" altLang="en-US" dirty="0" smtClean="0"/>
              <a:t> </a:t>
            </a:r>
            <a:r>
              <a:rPr lang="en-GB" altLang="en-US" dirty="0" err="1" smtClean="0"/>
              <a:t>insuliinia</a:t>
            </a:r>
            <a:r>
              <a:rPr lang="en-GB" altLang="en-US" dirty="0" smtClean="0"/>
              <a:t> </a:t>
            </a:r>
            <a:r>
              <a:rPr lang="en-GB" altLang="en-US" dirty="0" err="1" smtClean="0"/>
              <a:t>käyttävistä</a:t>
            </a:r>
            <a:r>
              <a:rPr lang="en-GB" altLang="en-US" dirty="0" smtClean="0"/>
              <a:t> </a:t>
            </a:r>
            <a:r>
              <a:rPr lang="en-GB" altLang="en-US" dirty="0" err="1" smtClean="0"/>
              <a:t>diabeetikoista</a:t>
            </a:r>
            <a:r>
              <a:rPr lang="en-GB" altLang="en-US" dirty="0" smtClean="0"/>
              <a:t> </a:t>
            </a:r>
            <a:r>
              <a:rPr lang="en-GB" altLang="en-US" dirty="0" err="1" smtClean="0"/>
              <a:t>sairastaa</a:t>
            </a:r>
            <a:r>
              <a:rPr lang="en-GB" altLang="en-US" dirty="0" smtClean="0"/>
              <a:t> </a:t>
            </a:r>
            <a:r>
              <a:rPr lang="en-GB" altLang="en-US" dirty="0" err="1" smtClean="0"/>
              <a:t>tyypin</a:t>
            </a:r>
            <a:r>
              <a:rPr lang="en-GB" altLang="en-US" dirty="0" smtClean="0"/>
              <a:t> 2 </a:t>
            </a:r>
            <a:r>
              <a:rPr lang="en-GB" altLang="en-US" dirty="0" err="1" smtClean="0"/>
              <a:t>diabetesta</a:t>
            </a:r>
            <a:r>
              <a:rPr lang="en-GB" altLang="en-US" dirty="0" smtClean="0"/>
              <a:t>. </a:t>
            </a:r>
            <a:br>
              <a:rPr lang="en-GB" altLang="en-US" dirty="0" smtClean="0"/>
            </a:br>
            <a:endParaRPr lang="en-GB" altLang="en-US" dirty="0" smtClean="0"/>
          </a:p>
          <a:p>
            <a:r>
              <a:rPr lang="en-GB" altLang="en-US" dirty="0" err="1" smtClean="0"/>
              <a:t>Enemmistö</a:t>
            </a:r>
            <a:r>
              <a:rPr lang="en-GB" altLang="en-US" dirty="0" smtClean="0"/>
              <a:t> </a:t>
            </a:r>
            <a:r>
              <a:rPr lang="en-GB" altLang="en-US" dirty="0" err="1" smtClean="0"/>
              <a:t>diabeetikoista</a:t>
            </a:r>
            <a:r>
              <a:rPr lang="en-GB" altLang="en-US" dirty="0" smtClean="0"/>
              <a:t> </a:t>
            </a:r>
            <a:r>
              <a:rPr lang="en-GB" altLang="en-US" dirty="0" err="1" smtClean="0"/>
              <a:t>tarvitsee</a:t>
            </a:r>
            <a:r>
              <a:rPr lang="en-GB" altLang="en-US" dirty="0" smtClean="0"/>
              <a:t> </a:t>
            </a:r>
            <a:r>
              <a:rPr lang="en-GB" altLang="en-US" dirty="0" err="1" smtClean="0"/>
              <a:t>lisäksi</a:t>
            </a:r>
            <a:r>
              <a:rPr lang="en-GB" altLang="en-US" dirty="0" smtClean="0"/>
              <a:t> </a:t>
            </a:r>
            <a:r>
              <a:rPr lang="en-GB" altLang="en-US" dirty="0" err="1" smtClean="0"/>
              <a:t>lääkehoitoa</a:t>
            </a:r>
            <a:r>
              <a:rPr lang="en-GB" altLang="en-US" dirty="0" smtClean="0"/>
              <a:t> </a:t>
            </a:r>
            <a:r>
              <a:rPr lang="en-GB" altLang="en-US" dirty="0" err="1" smtClean="0"/>
              <a:t>verenpaineeseen</a:t>
            </a:r>
            <a:r>
              <a:rPr lang="en-GB" altLang="en-US" dirty="0" smtClean="0"/>
              <a:t> ja </a:t>
            </a:r>
            <a:r>
              <a:rPr lang="en-GB" altLang="en-US" dirty="0" err="1" smtClean="0"/>
              <a:t>veren</a:t>
            </a:r>
            <a:r>
              <a:rPr lang="en-GB" altLang="en-US" dirty="0" smtClean="0"/>
              <a:t> </a:t>
            </a:r>
            <a:r>
              <a:rPr lang="en-GB" altLang="en-US" dirty="0" err="1" smtClean="0"/>
              <a:t>rasva-aineen</a:t>
            </a:r>
            <a:r>
              <a:rPr lang="en-GB" altLang="en-US" dirty="0" smtClean="0"/>
              <a:t> </a:t>
            </a:r>
            <a:r>
              <a:rPr lang="en-GB" altLang="en-US" dirty="0" err="1" smtClean="0"/>
              <a:t>vaihdunnan</a:t>
            </a:r>
            <a:r>
              <a:rPr lang="en-GB" altLang="en-US" dirty="0" smtClean="0"/>
              <a:t> </a:t>
            </a:r>
            <a:r>
              <a:rPr lang="en-GB" altLang="en-US" dirty="0" err="1" smtClean="0"/>
              <a:t>korjaamiseen</a:t>
            </a:r>
            <a:r>
              <a:rPr lang="en-GB" altLang="en-US" dirty="0" smtClean="0"/>
              <a:t> ja </a:t>
            </a:r>
            <a:r>
              <a:rPr lang="en-GB" altLang="en-US" dirty="0" err="1" smtClean="0"/>
              <a:t>osalle</a:t>
            </a:r>
            <a:r>
              <a:rPr lang="en-GB" altLang="en-US" dirty="0" smtClean="0"/>
              <a:t> </a:t>
            </a:r>
            <a:r>
              <a:rPr lang="en-GB" altLang="en-US" dirty="0" err="1" smtClean="0"/>
              <a:t>suositellaan</a:t>
            </a:r>
            <a:r>
              <a:rPr lang="en-GB" altLang="en-US" dirty="0" smtClean="0"/>
              <a:t> </a:t>
            </a:r>
            <a:r>
              <a:rPr lang="en-GB" altLang="en-US" dirty="0" err="1" smtClean="0"/>
              <a:t>veren</a:t>
            </a:r>
            <a:r>
              <a:rPr lang="en-GB" altLang="en-US" dirty="0" smtClean="0"/>
              <a:t> </a:t>
            </a:r>
            <a:r>
              <a:rPr lang="en-GB" altLang="en-US" dirty="0" err="1" smtClean="0"/>
              <a:t>kokkaroitumisen</a:t>
            </a:r>
            <a:r>
              <a:rPr lang="en-GB" altLang="en-US" dirty="0" smtClean="0"/>
              <a:t> </a:t>
            </a:r>
            <a:r>
              <a:rPr lang="en-GB" altLang="en-US" dirty="0" err="1" smtClean="0"/>
              <a:t>estoon</a:t>
            </a:r>
            <a:r>
              <a:rPr lang="en-GB" altLang="en-US" dirty="0" smtClean="0"/>
              <a:t> </a:t>
            </a:r>
            <a:r>
              <a:rPr lang="en-GB" altLang="en-US" dirty="0" err="1" smtClean="0"/>
              <a:t>aspiriinia</a:t>
            </a:r>
            <a:r>
              <a:rPr lang="en-GB" altLang="en-US" dirty="0" smtClean="0"/>
              <a:t>. </a:t>
            </a:r>
            <a:r>
              <a:rPr lang="en-GB" altLang="en-US" dirty="0" err="1" smtClean="0"/>
              <a:t>Diabetesta</a:t>
            </a:r>
            <a:r>
              <a:rPr lang="en-GB" altLang="en-US" dirty="0" smtClean="0"/>
              <a:t> </a:t>
            </a:r>
            <a:r>
              <a:rPr lang="en-GB" altLang="en-US" dirty="0" err="1" smtClean="0"/>
              <a:t>sairastava</a:t>
            </a:r>
            <a:r>
              <a:rPr lang="en-GB" altLang="en-US" dirty="0" smtClean="0"/>
              <a:t> </a:t>
            </a:r>
            <a:r>
              <a:rPr lang="en-GB" altLang="en-US" dirty="0" err="1" smtClean="0"/>
              <a:t>saattaa</a:t>
            </a:r>
            <a:r>
              <a:rPr lang="en-GB" altLang="en-US" dirty="0" smtClean="0"/>
              <a:t> </a:t>
            </a:r>
            <a:r>
              <a:rPr lang="en-GB" altLang="en-US" dirty="0" err="1" smtClean="0"/>
              <a:t>myös</a:t>
            </a:r>
            <a:r>
              <a:rPr lang="en-GB" altLang="en-US" dirty="0" smtClean="0"/>
              <a:t> </a:t>
            </a:r>
            <a:r>
              <a:rPr lang="en-GB" altLang="en-US" dirty="0" err="1" smtClean="0"/>
              <a:t>tarvita</a:t>
            </a:r>
            <a:r>
              <a:rPr lang="en-GB" altLang="en-US" dirty="0" smtClean="0"/>
              <a:t> </a:t>
            </a:r>
            <a:r>
              <a:rPr lang="en-GB" altLang="en-US" dirty="0" err="1" smtClean="0"/>
              <a:t>lääkkeitä</a:t>
            </a:r>
            <a:r>
              <a:rPr lang="en-GB" altLang="en-US" dirty="0" smtClean="0"/>
              <a:t> </a:t>
            </a:r>
            <a:r>
              <a:rPr lang="en-GB" altLang="en-US" dirty="0" err="1" smtClean="0"/>
              <a:t>erilaisten</a:t>
            </a:r>
            <a:r>
              <a:rPr lang="en-GB" altLang="en-US" dirty="0" smtClean="0"/>
              <a:t> </a:t>
            </a:r>
            <a:r>
              <a:rPr lang="en-GB" altLang="en-US" dirty="0" err="1" smtClean="0"/>
              <a:t>lisäsairauksia</a:t>
            </a:r>
            <a:r>
              <a:rPr lang="en-GB" altLang="en-US" dirty="0" smtClean="0"/>
              <a:t> </a:t>
            </a:r>
            <a:r>
              <a:rPr lang="en-GB" altLang="en-US" dirty="0" err="1" smtClean="0"/>
              <a:t>hoitoon</a:t>
            </a:r>
            <a:r>
              <a:rPr lang="en-GB" altLang="en-US" dirty="0" smtClean="0"/>
              <a:t>. </a:t>
            </a:r>
            <a:r>
              <a:rPr lang="en-GB" altLang="en-US" dirty="0" err="1" smtClean="0"/>
              <a:t>Tavallisia</a:t>
            </a:r>
            <a:r>
              <a:rPr lang="en-GB" altLang="en-US" dirty="0" smtClean="0"/>
              <a:t> </a:t>
            </a:r>
            <a:r>
              <a:rPr lang="en-GB" altLang="en-US" dirty="0" err="1" smtClean="0"/>
              <a:t>lisälääkkeitä</a:t>
            </a:r>
            <a:r>
              <a:rPr lang="en-GB" altLang="en-US" dirty="0" smtClean="0"/>
              <a:t> </a:t>
            </a:r>
            <a:r>
              <a:rPr lang="en-GB" altLang="en-US" dirty="0" err="1" smtClean="0"/>
              <a:t>ovat</a:t>
            </a:r>
            <a:r>
              <a:rPr lang="en-GB" altLang="en-US" dirty="0" smtClean="0"/>
              <a:t> </a:t>
            </a:r>
            <a:r>
              <a:rPr lang="en-GB" altLang="en-US" dirty="0" err="1" smtClean="0"/>
              <a:t>sepelvaltimotaudin</a:t>
            </a:r>
            <a:r>
              <a:rPr lang="en-GB" altLang="en-US" dirty="0" smtClean="0"/>
              <a:t> </a:t>
            </a:r>
            <a:r>
              <a:rPr lang="en-GB" altLang="en-US" dirty="0" err="1" smtClean="0"/>
              <a:t>lääkkeet</a:t>
            </a:r>
            <a:r>
              <a:rPr lang="en-GB" altLang="en-US" dirty="0" smtClean="0"/>
              <a:t>, </a:t>
            </a:r>
            <a:r>
              <a:rPr lang="en-GB" altLang="en-US" dirty="0" err="1" smtClean="0"/>
              <a:t>rytmihäiriölääkkeet</a:t>
            </a:r>
            <a:r>
              <a:rPr lang="en-GB" altLang="en-US" dirty="0" smtClean="0"/>
              <a:t>, </a:t>
            </a:r>
            <a:r>
              <a:rPr lang="en-GB" altLang="en-US" dirty="0" err="1" smtClean="0"/>
              <a:t>verenohennuslääkkeet</a:t>
            </a:r>
            <a:r>
              <a:rPr lang="en-GB" altLang="en-US" dirty="0" smtClean="0"/>
              <a:t>, </a:t>
            </a:r>
            <a:r>
              <a:rPr lang="en-GB" altLang="en-US" dirty="0" err="1" smtClean="0"/>
              <a:t>kipulääkkeet</a:t>
            </a:r>
            <a:r>
              <a:rPr lang="en-GB" altLang="en-US" dirty="0" smtClean="0"/>
              <a:t>, </a:t>
            </a:r>
            <a:r>
              <a:rPr lang="en-GB" altLang="en-US" dirty="0" err="1" smtClean="0"/>
              <a:t>kihtilääkkeet</a:t>
            </a:r>
            <a:r>
              <a:rPr lang="en-GB" altLang="en-US" dirty="0" smtClean="0"/>
              <a:t>, </a:t>
            </a:r>
            <a:r>
              <a:rPr lang="en-GB" altLang="en-US" dirty="0" err="1" smtClean="0"/>
              <a:t>mielenterveyslääkkeet</a:t>
            </a:r>
            <a:r>
              <a:rPr lang="en-GB" altLang="en-US" dirty="0" smtClean="0"/>
              <a:t>.</a:t>
            </a:r>
            <a:endParaRPr lang="en-GB" altLang="fi-FI" dirty="0" smtClean="0">
              <a:sym typeface="Wingdings" pitchFamily="2" charset="2"/>
            </a:endParaRPr>
          </a:p>
          <a:p>
            <a:endParaRPr lang="fi-FI" dirty="0"/>
          </a:p>
        </p:txBody>
      </p:sp>
      <p:sp>
        <p:nvSpPr>
          <p:cNvPr id="4" name="Dian numeron paikkamerkki 3"/>
          <p:cNvSpPr>
            <a:spLocks noGrp="1"/>
          </p:cNvSpPr>
          <p:nvPr>
            <p:ph type="sldNum" sz="quarter" idx="10"/>
          </p:nvPr>
        </p:nvSpPr>
        <p:spPr/>
        <p:txBody>
          <a:bodyPr/>
          <a:lstStyle/>
          <a:p>
            <a:pPr>
              <a:defRPr/>
            </a:pPr>
            <a:fld id="{F31A31E8-DDF4-47E9-8580-A8FB672EA989}" type="slidenum">
              <a:rPr lang="fi-FI" smtClean="0"/>
              <a:pPr>
                <a:defRPr/>
              </a:pPr>
              <a:t>9</a:t>
            </a:fld>
            <a:endParaRPr lang="fi-FI"/>
          </a:p>
        </p:txBody>
      </p:sp>
    </p:spTree>
    <p:extLst>
      <p:ext uri="{BB962C8B-B14F-4D97-AF65-F5344CB8AC3E}">
        <p14:creationId xmlns:p14="http://schemas.microsoft.com/office/powerpoint/2010/main" val="1502768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defRPr/>
            </a:pPr>
            <a:r>
              <a:rPr lang="en-GB" dirty="0" err="1" smtClean="0"/>
              <a:t>Diabetesta</a:t>
            </a:r>
            <a:r>
              <a:rPr lang="en-GB" dirty="0" smtClean="0"/>
              <a:t> </a:t>
            </a:r>
            <a:r>
              <a:rPr lang="en-GB" dirty="0" err="1" smtClean="0"/>
              <a:t>sairastava</a:t>
            </a:r>
            <a:r>
              <a:rPr lang="en-GB" dirty="0" smtClean="0"/>
              <a:t> on </a:t>
            </a:r>
            <a:r>
              <a:rPr lang="en-GB" dirty="0" err="1" smtClean="0"/>
              <a:t>itse</a:t>
            </a:r>
            <a:r>
              <a:rPr lang="en-GB" dirty="0" smtClean="0"/>
              <a:t> </a:t>
            </a:r>
            <a:r>
              <a:rPr lang="en-GB" dirty="0" err="1" smtClean="0"/>
              <a:t>keskeisesti</a:t>
            </a:r>
            <a:r>
              <a:rPr lang="en-GB" dirty="0" smtClean="0"/>
              <a:t> </a:t>
            </a:r>
            <a:r>
              <a:rPr lang="en-GB" dirty="0" err="1" smtClean="0"/>
              <a:t>vastuussa</a:t>
            </a:r>
            <a:r>
              <a:rPr lang="en-GB" dirty="0" smtClean="0"/>
              <a:t> </a:t>
            </a:r>
            <a:r>
              <a:rPr lang="en-GB" dirty="0" err="1" smtClean="0"/>
              <a:t>hoidostaan</a:t>
            </a:r>
            <a:r>
              <a:rPr lang="en-GB" dirty="0" smtClean="0"/>
              <a:t>. </a:t>
            </a:r>
            <a:r>
              <a:rPr lang="en-GB" dirty="0" err="1" smtClean="0"/>
              <a:t>Jotta</a:t>
            </a:r>
            <a:r>
              <a:rPr lang="en-GB" dirty="0" smtClean="0"/>
              <a:t> </a:t>
            </a:r>
            <a:r>
              <a:rPr lang="en-GB" dirty="0" err="1" smtClean="0"/>
              <a:t>hän</a:t>
            </a:r>
            <a:r>
              <a:rPr lang="en-GB" dirty="0" smtClean="0"/>
              <a:t> </a:t>
            </a:r>
            <a:r>
              <a:rPr lang="en-GB" dirty="0" err="1" smtClean="0"/>
              <a:t>voi</a:t>
            </a:r>
            <a:r>
              <a:rPr lang="en-GB" dirty="0" smtClean="0"/>
              <a:t> </a:t>
            </a:r>
            <a:r>
              <a:rPr lang="en-GB" dirty="0" err="1" smtClean="0"/>
              <a:t>ottaa</a:t>
            </a:r>
            <a:r>
              <a:rPr lang="en-GB" dirty="0" smtClean="0"/>
              <a:t> </a:t>
            </a:r>
            <a:r>
              <a:rPr lang="en-GB" dirty="0" err="1" smtClean="0"/>
              <a:t>vastuuta</a:t>
            </a:r>
            <a:r>
              <a:rPr lang="en-GB" dirty="0" smtClean="0"/>
              <a:t>, </a:t>
            </a:r>
            <a:r>
              <a:rPr lang="en-GB" dirty="0" err="1" smtClean="0"/>
              <a:t>hän</a:t>
            </a:r>
            <a:r>
              <a:rPr lang="en-GB" dirty="0" smtClean="0"/>
              <a:t> </a:t>
            </a:r>
            <a:r>
              <a:rPr lang="en-GB" dirty="0" err="1" smtClean="0"/>
              <a:t>tarvitsee</a:t>
            </a:r>
            <a:r>
              <a:rPr lang="en-GB" dirty="0" smtClean="0"/>
              <a:t> </a:t>
            </a:r>
            <a:r>
              <a:rPr lang="en-GB" dirty="0" err="1" smtClean="0"/>
              <a:t>omahoidon</a:t>
            </a:r>
            <a:r>
              <a:rPr lang="en-GB" dirty="0" smtClean="0"/>
              <a:t> </a:t>
            </a:r>
            <a:r>
              <a:rPr lang="en-GB" dirty="0" err="1" smtClean="0"/>
              <a:t>opetusta</a:t>
            </a:r>
            <a:r>
              <a:rPr lang="en-GB" dirty="0" smtClean="0"/>
              <a:t> ja </a:t>
            </a:r>
            <a:r>
              <a:rPr lang="en-GB" dirty="0" err="1" smtClean="0"/>
              <a:t>toistuvaa</a:t>
            </a:r>
            <a:r>
              <a:rPr lang="en-GB" dirty="0" smtClean="0"/>
              <a:t> </a:t>
            </a:r>
            <a:r>
              <a:rPr lang="en-GB" dirty="0" err="1" smtClean="0"/>
              <a:t>tukea</a:t>
            </a:r>
            <a:r>
              <a:rPr lang="en-GB" dirty="0" smtClean="0"/>
              <a:t>.</a:t>
            </a:r>
          </a:p>
          <a:p>
            <a:pPr>
              <a:defRPr/>
            </a:pPr>
            <a:r>
              <a:rPr lang="en-GB" dirty="0" err="1" smtClean="0"/>
              <a:t>Verensokerin</a:t>
            </a:r>
            <a:r>
              <a:rPr lang="en-GB" dirty="0" smtClean="0"/>
              <a:t> </a:t>
            </a:r>
            <a:r>
              <a:rPr lang="en-GB" dirty="0" err="1" smtClean="0"/>
              <a:t>mittaustarve</a:t>
            </a:r>
            <a:r>
              <a:rPr lang="en-GB" dirty="0" smtClean="0"/>
              <a:t> </a:t>
            </a:r>
            <a:r>
              <a:rPr lang="en-GB" dirty="0" err="1" smtClean="0"/>
              <a:t>riippuu</a:t>
            </a:r>
            <a:r>
              <a:rPr lang="en-GB" dirty="0" smtClean="0"/>
              <a:t> </a:t>
            </a:r>
            <a:r>
              <a:rPr lang="en-GB" dirty="0" err="1" smtClean="0"/>
              <a:t>hoitotavasta</a:t>
            </a:r>
            <a:r>
              <a:rPr lang="en-GB" dirty="0" smtClean="0"/>
              <a:t>. Jos </a:t>
            </a:r>
            <a:r>
              <a:rPr lang="en-GB" dirty="0" err="1" smtClean="0"/>
              <a:t>kyseessä</a:t>
            </a:r>
            <a:r>
              <a:rPr lang="en-GB" dirty="0" smtClean="0"/>
              <a:t> on </a:t>
            </a:r>
            <a:r>
              <a:rPr lang="en-GB" dirty="0" err="1" smtClean="0"/>
              <a:t>lääkehoito</a:t>
            </a:r>
            <a:r>
              <a:rPr lang="en-GB" dirty="0" smtClean="0"/>
              <a:t>, </a:t>
            </a:r>
            <a:r>
              <a:rPr lang="en-GB" dirty="0" err="1" smtClean="0"/>
              <a:t>johon</a:t>
            </a:r>
            <a:r>
              <a:rPr lang="en-GB" dirty="0" smtClean="0"/>
              <a:t> </a:t>
            </a:r>
            <a:r>
              <a:rPr lang="en-GB" dirty="0" err="1" smtClean="0"/>
              <a:t>ei</a:t>
            </a:r>
            <a:r>
              <a:rPr lang="en-GB" dirty="0" smtClean="0"/>
              <a:t> </a:t>
            </a:r>
            <a:r>
              <a:rPr lang="en-GB" dirty="0" err="1" smtClean="0"/>
              <a:t>liity</a:t>
            </a:r>
            <a:r>
              <a:rPr lang="en-GB" dirty="0" smtClean="0"/>
              <a:t> </a:t>
            </a:r>
            <a:r>
              <a:rPr lang="en-GB" dirty="0" err="1" smtClean="0"/>
              <a:t>liian</a:t>
            </a:r>
            <a:r>
              <a:rPr lang="en-GB" dirty="0" smtClean="0"/>
              <a:t> </a:t>
            </a:r>
            <a:r>
              <a:rPr lang="en-GB" dirty="0" err="1" smtClean="0"/>
              <a:t>matalan</a:t>
            </a:r>
            <a:r>
              <a:rPr lang="en-GB" dirty="0" smtClean="0"/>
              <a:t> </a:t>
            </a:r>
            <a:r>
              <a:rPr lang="en-GB" dirty="0" err="1" smtClean="0"/>
              <a:t>verensokerin</a:t>
            </a:r>
            <a:r>
              <a:rPr lang="en-GB" dirty="0" smtClean="0"/>
              <a:t> </a:t>
            </a:r>
            <a:r>
              <a:rPr lang="en-GB" dirty="0" err="1" smtClean="0"/>
              <a:t>riskiä</a:t>
            </a:r>
            <a:r>
              <a:rPr lang="en-GB" dirty="0" smtClean="0"/>
              <a:t>, </a:t>
            </a:r>
            <a:r>
              <a:rPr lang="en-GB" dirty="0" err="1" smtClean="0"/>
              <a:t>niin</a:t>
            </a:r>
            <a:r>
              <a:rPr lang="en-GB" dirty="0" smtClean="0"/>
              <a:t> </a:t>
            </a:r>
            <a:r>
              <a:rPr lang="en-GB" dirty="0" err="1" smtClean="0"/>
              <a:t>omamittaus</a:t>
            </a:r>
            <a:r>
              <a:rPr lang="en-GB" dirty="0" smtClean="0"/>
              <a:t> </a:t>
            </a:r>
            <a:r>
              <a:rPr lang="en-GB" dirty="0" err="1" smtClean="0"/>
              <a:t>ei</a:t>
            </a:r>
            <a:r>
              <a:rPr lang="en-GB" dirty="0" smtClean="0"/>
              <a:t> ole </a:t>
            </a:r>
            <a:r>
              <a:rPr lang="en-GB" dirty="0" err="1" smtClean="0"/>
              <a:t>välttämätön</a:t>
            </a:r>
            <a:r>
              <a:rPr lang="en-GB" dirty="0" smtClean="0"/>
              <a:t>, </a:t>
            </a:r>
            <a:r>
              <a:rPr lang="en-GB" dirty="0" err="1" smtClean="0"/>
              <a:t>mutta</a:t>
            </a:r>
            <a:r>
              <a:rPr lang="en-GB" dirty="0" smtClean="0"/>
              <a:t> </a:t>
            </a:r>
            <a:r>
              <a:rPr lang="en-GB" dirty="0" err="1" smtClean="0"/>
              <a:t>yleensä</a:t>
            </a:r>
            <a:r>
              <a:rPr lang="en-GB" dirty="0" smtClean="0"/>
              <a:t> </a:t>
            </a:r>
            <a:r>
              <a:rPr lang="en-GB" dirty="0" err="1" smtClean="0"/>
              <a:t>hyödyllinen</a:t>
            </a:r>
            <a:r>
              <a:rPr lang="en-GB" dirty="0" smtClean="0"/>
              <a:t>. </a:t>
            </a:r>
            <a:r>
              <a:rPr lang="en-GB" dirty="0" err="1" smtClean="0"/>
              <a:t>Tablettihoitoiselle</a:t>
            </a:r>
            <a:r>
              <a:rPr lang="en-GB" dirty="0" smtClean="0"/>
              <a:t> </a:t>
            </a:r>
            <a:r>
              <a:rPr lang="en-GB" dirty="0" err="1" smtClean="0"/>
              <a:t>voidaan</a:t>
            </a:r>
            <a:r>
              <a:rPr lang="en-GB" dirty="0" smtClean="0"/>
              <a:t> </a:t>
            </a:r>
            <a:r>
              <a:rPr lang="en-GB" dirty="0" err="1" smtClean="0"/>
              <a:t>suositella</a:t>
            </a:r>
            <a:r>
              <a:rPr lang="en-GB" dirty="0" smtClean="0"/>
              <a:t> </a:t>
            </a:r>
            <a:r>
              <a:rPr lang="en-GB" dirty="0" err="1" smtClean="0"/>
              <a:t>omamittausta</a:t>
            </a:r>
            <a:r>
              <a:rPr lang="en-GB" dirty="0" smtClean="0"/>
              <a:t> 1-3 </a:t>
            </a:r>
            <a:r>
              <a:rPr lang="en-GB" dirty="0" err="1" smtClean="0"/>
              <a:t>päivänä</a:t>
            </a:r>
            <a:r>
              <a:rPr lang="en-GB" dirty="0" smtClean="0"/>
              <a:t> </a:t>
            </a:r>
            <a:r>
              <a:rPr lang="en-GB" dirty="0" err="1" smtClean="0"/>
              <a:t>viikossa</a:t>
            </a:r>
            <a:r>
              <a:rPr lang="en-GB" dirty="0" smtClean="0"/>
              <a:t> 4 </a:t>
            </a:r>
            <a:r>
              <a:rPr lang="en-GB" dirty="0" err="1" smtClean="0"/>
              <a:t>mittausta</a:t>
            </a:r>
            <a:r>
              <a:rPr lang="en-GB" dirty="0" smtClean="0"/>
              <a:t> </a:t>
            </a:r>
            <a:r>
              <a:rPr lang="en-GB" dirty="0" err="1" smtClean="0"/>
              <a:t>samana</a:t>
            </a:r>
            <a:r>
              <a:rPr lang="en-GB" dirty="0" smtClean="0"/>
              <a:t> </a:t>
            </a:r>
            <a:r>
              <a:rPr lang="en-GB" dirty="0" err="1" smtClean="0"/>
              <a:t>päivänä</a:t>
            </a:r>
            <a:r>
              <a:rPr lang="en-GB" dirty="0" smtClean="0"/>
              <a:t> </a:t>
            </a:r>
            <a:r>
              <a:rPr lang="en-GB" dirty="0" err="1" smtClean="0"/>
              <a:t>eli</a:t>
            </a:r>
            <a:r>
              <a:rPr lang="en-GB" dirty="0" smtClean="0"/>
              <a:t> ns. </a:t>
            </a:r>
            <a:r>
              <a:rPr lang="en-GB" dirty="0" err="1" smtClean="0"/>
              <a:t>ateriaparimitaukset</a:t>
            </a:r>
            <a:r>
              <a:rPr lang="en-GB" dirty="0" smtClean="0"/>
              <a:t> </a:t>
            </a:r>
            <a:r>
              <a:rPr lang="en-GB" dirty="0" err="1" smtClean="0"/>
              <a:t>aamupalalla</a:t>
            </a:r>
            <a:r>
              <a:rPr lang="en-GB" dirty="0" smtClean="0"/>
              <a:t> ja </a:t>
            </a:r>
            <a:r>
              <a:rPr lang="en-GB" dirty="0" err="1" smtClean="0"/>
              <a:t>pääruualla</a:t>
            </a:r>
            <a:r>
              <a:rPr lang="en-GB" dirty="0" smtClean="0"/>
              <a:t>, </a:t>
            </a:r>
            <a:r>
              <a:rPr lang="en-GB" dirty="0" err="1" smtClean="0"/>
              <a:t>jolloin</a:t>
            </a:r>
            <a:r>
              <a:rPr lang="en-GB" dirty="0" smtClean="0"/>
              <a:t> </a:t>
            </a:r>
            <a:r>
              <a:rPr lang="en-GB" dirty="0" err="1" smtClean="0"/>
              <a:t>mitataan</a:t>
            </a:r>
            <a:r>
              <a:rPr lang="en-GB" dirty="0" smtClean="0"/>
              <a:t> </a:t>
            </a:r>
            <a:r>
              <a:rPr lang="en-GB" dirty="0" err="1" smtClean="0"/>
              <a:t>ennen</a:t>
            </a:r>
            <a:r>
              <a:rPr lang="en-GB" dirty="0" smtClean="0"/>
              <a:t> </a:t>
            </a:r>
            <a:r>
              <a:rPr lang="en-GB" dirty="0" err="1" smtClean="0"/>
              <a:t>syömistä</a:t>
            </a:r>
            <a:r>
              <a:rPr lang="en-GB" dirty="0" smtClean="0"/>
              <a:t> ja 2 </a:t>
            </a:r>
            <a:r>
              <a:rPr lang="en-GB" dirty="0" err="1" smtClean="0"/>
              <a:t>tuntia</a:t>
            </a:r>
            <a:r>
              <a:rPr lang="en-GB" dirty="0" smtClean="0"/>
              <a:t> </a:t>
            </a:r>
            <a:r>
              <a:rPr lang="en-GB" dirty="0" err="1" smtClean="0"/>
              <a:t>sen</a:t>
            </a:r>
            <a:r>
              <a:rPr lang="en-GB" dirty="0" smtClean="0"/>
              <a:t> </a:t>
            </a:r>
            <a:r>
              <a:rPr lang="en-GB" dirty="0" err="1" smtClean="0"/>
              <a:t>jälkeen</a:t>
            </a:r>
            <a:r>
              <a:rPr lang="en-GB" dirty="0" smtClean="0"/>
              <a:t>. </a:t>
            </a:r>
            <a:r>
              <a:rPr lang="en-GB" dirty="0" err="1" smtClean="0"/>
              <a:t>Monipistoshoidossa</a:t>
            </a:r>
            <a:r>
              <a:rPr lang="en-GB" dirty="0" smtClean="0"/>
              <a:t> </a:t>
            </a:r>
            <a:r>
              <a:rPr lang="en-GB" dirty="0" err="1" smtClean="0"/>
              <a:t>puolestaan</a:t>
            </a:r>
            <a:r>
              <a:rPr lang="en-GB" dirty="0" smtClean="0"/>
              <a:t> </a:t>
            </a:r>
            <a:r>
              <a:rPr lang="en-GB" dirty="0" err="1" smtClean="0"/>
              <a:t>mitataan</a:t>
            </a:r>
            <a:r>
              <a:rPr lang="en-GB" dirty="0" smtClean="0"/>
              <a:t> 4-8 </a:t>
            </a:r>
            <a:r>
              <a:rPr lang="en-GB" dirty="0" err="1" smtClean="0"/>
              <a:t>kertaa</a:t>
            </a:r>
            <a:r>
              <a:rPr lang="en-GB" dirty="0" smtClean="0"/>
              <a:t> </a:t>
            </a:r>
            <a:r>
              <a:rPr lang="en-GB" dirty="0" err="1" smtClean="0"/>
              <a:t>vuorokaudessa</a:t>
            </a:r>
            <a:r>
              <a:rPr lang="en-GB" dirty="0" smtClean="0"/>
              <a:t>.</a:t>
            </a:r>
          </a:p>
          <a:p>
            <a:pPr>
              <a:defRPr/>
            </a:pPr>
            <a:r>
              <a:rPr lang="en-GB" dirty="0" err="1" smtClean="0"/>
              <a:t>Verenpaineen</a:t>
            </a:r>
            <a:r>
              <a:rPr lang="en-GB" dirty="0" smtClean="0"/>
              <a:t> </a:t>
            </a:r>
            <a:r>
              <a:rPr lang="en-GB" dirty="0" err="1" smtClean="0"/>
              <a:t>omamittarin</a:t>
            </a:r>
            <a:r>
              <a:rPr lang="en-GB" dirty="0" smtClean="0"/>
              <a:t> </a:t>
            </a:r>
            <a:r>
              <a:rPr lang="en-GB" dirty="0" err="1" smtClean="0"/>
              <a:t>hankinta</a:t>
            </a:r>
            <a:r>
              <a:rPr lang="en-GB" dirty="0" smtClean="0"/>
              <a:t> on </a:t>
            </a:r>
            <a:r>
              <a:rPr lang="en-GB" dirty="0" err="1" smtClean="0"/>
              <a:t>kaikille</a:t>
            </a:r>
            <a:r>
              <a:rPr lang="en-GB" dirty="0" smtClean="0"/>
              <a:t> </a:t>
            </a:r>
            <a:r>
              <a:rPr lang="en-GB" dirty="0" err="1" smtClean="0"/>
              <a:t>verenpainelääkkeitä</a:t>
            </a:r>
            <a:r>
              <a:rPr lang="en-GB" dirty="0" smtClean="0"/>
              <a:t> </a:t>
            </a:r>
            <a:r>
              <a:rPr lang="en-GB" dirty="0" err="1" smtClean="0"/>
              <a:t>käyttäville</a:t>
            </a:r>
            <a:r>
              <a:rPr lang="en-GB" dirty="0" smtClean="0"/>
              <a:t> </a:t>
            </a:r>
            <a:r>
              <a:rPr lang="en-GB" dirty="0" err="1" smtClean="0"/>
              <a:t>diabeetikoille</a:t>
            </a:r>
            <a:r>
              <a:rPr lang="en-GB" dirty="0" smtClean="0"/>
              <a:t> </a:t>
            </a:r>
            <a:r>
              <a:rPr lang="en-GB" dirty="0" err="1" smtClean="0"/>
              <a:t>suositeltavaa</a:t>
            </a:r>
            <a:r>
              <a:rPr lang="en-GB" dirty="0" smtClean="0"/>
              <a:t>. </a:t>
            </a:r>
            <a:r>
              <a:rPr lang="en-GB" dirty="0" err="1" smtClean="0"/>
              <a:t>Suositellaan</a:t>
            </a:r>
            <a:r>
              <a:rPr lang="en-GB" dirty="0" smtClean="0"/>
              <a:t> </a:t>
            </a:r>
            <a:r>
              <a:rPr lang="en-GB" dirty="0" err="1" smtClean="0"/>
              <a:t>verenpaineen</a:t>
            </a:r>
            <a:r>
              <a:rPr lang="en-GB" dirty="0" smtClean="0"/>
              <a:t> </a:t>
            </a:r>
            <a:r>
              <a:rPr lang="en-GB" dirty="0" err="1" smtClean="0"/>
              <a:t>mittausta</a:t>
            </a:r>
            <a:r>
              <a:rPr lang="en-GB" dirty="0" smtClean="0"/>
              <a:t>  1-4 </a:t>
            </a:r>
            <a:r>
              <a:rPr lang="en-GB" dirty="0" err="1" smtClean="0"/>
              <a:t>päivänä</a:t>
            </a:r>
            <a:r>
              <a:rPr lang="en-GB" dirty="0" smtClean="0"/>
              <a:t> </a:t>
            </a:r>
            <a:r>
              <a:rPr lang="en-GB" dirty="0" err="1" smtClean="0"/>
              <a:t>kuukaudessa</a:t>
            </a:r>
            <a:r>
              <a:rPr lang="en-GB" dirty="0" smtClean="0"/>
              <a:t> ja </a:t>
            </a:r>
            <a:r>
              <a:rPr lang="en-GB" dirty="0" err="1" smtClean="0"/>
              <a:t>yhtenä</a:t>
            </a:r>
            <a:r>
              <a:rPr lang="en-GB" dirty="0" smtClean="0"/>
              <a:t> </a:t>
            </a:r>
            <a:r>
              <a:rPr lang="en-GB" dirty="0" err="1" smtClean="0"/>
              <a:t>päivänä</a:t>
            </a:r>
            <a:r>
              <a:rPr lang="en-GB" dirty="0" smtClean="0"/>
              <a:t> </a:t>
            </a:r>
            <a:r>
              <a:rPr lang="en-GB" dirty="0" err="1" smtClean="0"/>
              <a:t>kaksi</a:t>
            </a:r>
            <a:r>
              <a:rPr lang="en-GB" dirty="0" smtClean="0"/>
              <a:t> </a:t>
            </a:r>
            <a:r>
              <a:rPr lang="en-GB" dirty="0" err="1" smtClean="0"/>
              <a:t>perättäistä</a:t>
            </a:r>
            <a:r>
              <a:rPr lang="en-GB" dirty="0" smtClean="0"/>
              <a:t> </a:t>
            </a:r>
            <a:r>
              <a:rPr lang="en-GB" dirty="0" err="1" smtClean="0"/>
              <a:t>mittausta</a:t>
            </a:r>
            <a:r>
              <a:rPr lang="en-GB" dirty="0" smtClean="0"/>
              <a:t> </a:t>
            </a:r>
            <a:r>
              <a:rPr lang="en-GB" dirty="0" err="1" smtClean="0"/>
              <a:t>aamulla</a:t>
            </a:r>
            <a:r>
              <a:rPr lang="en-GB" dirty="0" smtClean="0"/>
              <a:t> </a:t>
            </a:r>
            <a:r>
              <a:rPr lang="en-GB" dirty="0" err="1" smtClean="0"/>
              <a:t>ennen</a:t>
            </a:r>
            <a:r>
              <a:rPr lang="en-GB" dirty="0" smtClean="0"/>
              <a:t> </a:t>
            </a:r>
            <a:r>
              <a:rPr lang="en-GB" dirty="0" err="1" smtClean="0"/>
              <a:t>lääkken</a:t>
            </a:r>
            <a:r>
              <a:rPr lang="en-GB" dirty="0" smtClean="0"/>
              <a:t> </a:t>
            </a:r>
            <a:r>
              <a:rPr lang="en-GB" dirty="0" err="1" smtClean="0"/>
              <a:t>ottoa</a:t>
            </a:r>
            <a:r>
              <a:rPr lang="en-GB" dirty="0" smtClean="0"/>
              <a:t> ja </a:t>
            </a:r>
            <a:r>
              <a:rPr lang="en-GB" dirty="0" err="1" smtClean="0"/>
              <a:t>illalla</a:t>
            </a:r>
            <a:r>
              <a:rPr lang="en-GB" dirty="0" smtClean="0"/>
              <a:t> </a:t>
            </a:r>
            <a:r>
              <a:rPr lang="en-GB" dirty="0" err="1" smtClean="0"/>
              <a:t>klo</a:t>
            </a:r>
            <a:r>
              <a:rPr lang="en-GB" dirty="0" smtClean="0"/>
              <a:t> 18-20 </a:t>
            </a:r>
            <a:r>
              <a:rPr lang="en-GB" dirty="0" err="1" smtClean="0"/>
              <a:t>aikaan</a:t>
            </a:r>
            <a:r>
              <a:rPr lang="en-GB" dirty="0" smtClean="0"/>
              <a:t>. </a:t>
            </a:r>
          </a:p>
          <a:p>
            <a:pPr>
              <a:defRPr/>
            </a:pPr>
            <a:endParaRPr lang="en-GB" dirty="0" smtClean="0"/>
          </a:p>
          <a:p>
            <a:pPr>
              <a:defRPr/>
            </a:pPr>
            <a:r>
              <a:rPr lang="en-GB" dirty="0" err="1" smtClean="0"/>
              <a:t>Vuosittain</a:t>
            </a:r>
            <a:r>
              <a:rPr lang="en-GB" dirty="0" smtClean="0"/>
              <a:t> </a:t>
            </a:r>
            <a:r>
              <a:rPr lang="en-GB" dirty="0" err="1" smtClean="0"/>
              <a:t>hoitopaikassa</a:t>
            </a:r>
            <a:r>
              <a:rPr lang="en-GB" dirty="0" smtClean="0"/>
              <a:t> </a:t>
            </a:r>
            <a:r>
              <a:rPr lang="en-GB" dirty="0" err="1" smtClean="0"/>
              <a:t>tehdään</a:t>
            </a:r>
            <a:r>
              <a:rPr lang="en-GB" dirty="0" smtClean="0"/>
              <a:t> </a:t>
            </a:r>
            <a:r>
              <a:rPr lang="en-GB" dirty="0" err="1" smtClean="0"/>
              <a:t>vuositarkastus</a:t>
            </a:r>
            <a:r>
              <a:rPr lang="en-GB" dirty="0" smtClean="0"/>
              <a:t> </a:t>
            </a:r>
            <a:r>
              <a:rPr lang="en-GB" dirty="0" err="1" smtClean="0"/>
              <a:t>hoitajan</a:t>
            </a:r>
            <a:r>
              <a:rPr lang="en-GB" dirty="0" smtClean="0"/>
              <a:t> ja </a:t>
            </a:r>
            <a:r>
              <a:rPr lang="en-GB" dirty="0" err="1" smtClean="0"/>
              <a:t>lääkärin</a:t>
            </a:r>
            <a:r>
              <a:rPr lang="en-GB" dirty="0" smtClean="0"/>
              <a:t> </a:t>
            </a:r>
            <a:r>
              <a:rPr lang="en-GB" dirty="0" err="1" smtClean="0"/>
              <a:t>vastaanotolla</a:t>
            </a:r>
            <a:r>
              <a:rPr lang="en-GB" dirty="0" smtClean="0"/>
              <a:t> </a:t>
            </a:r>
            <a:r>
              <a:rPr lang="en-GB" dirty="0" err="1" smtClean="0"/>
              <a:t>sekä</a:t>
            </a:r>
            <a:r>
              <a:rPr lang="en-GB" dirty="0" smtClean="0"/>
              <a:t> </a:t>
            </a:r>
            <a:r>
              <a:rPr lang="en-GB" dirty="0" err="1" smtClean="0"/>
              <a:t>laboratoriokokeet</a:t>
            </a:r>
            <a:r>
              <a:rPr lang="en-GB" dirty="0" smtClean="0"/>
              <a:t>, </a:t>
            </a:r>
            <a:r>
              <a:rPr lang="en-GB" dirty="0" err="1" smtClean="0"/>
              <a:t>joissa</a:t>
            </a:r>
            <a:r>
              <a:rPr lang="en-GB" dirty="0" smtClean="0"/>
              <a:t> </a:t>
            </a:r>
            <a:r>
              <a:rPr lang="en-GB" dirty="0" err="1" smtClean="0"/>
              <a:t>tarkastetaan</a:t>
            </a:r>
            <a:r>
              <a:rPr lang="en-GB" dirty="0" smtClean="0"/>
              <a:t> </a:t>
            </a:r>
            <a:r>
              <a:rPr lang="en-GB" dirty="0" err="1" smtClean="0"/>
              <a:t>verensokerin</a:t>
            </a:r>
            <a:r>
              <a:rPr lang="en-GB" dirty="0" smtClean="0"/>
              <a:t> </a:t>
            </a:r>
            <a:r>
              <a:rPr lang="en-GB" dirty="0" err="1" smtClean="0"/>
              <a:t>pitkäaikainen</a:t>
            </a:r>
            <a:r>
              <a:rPr lang="en-GB" dirty="0" smtClean="0"/>
              <a:t> </a:t>
            </a:r>
            <a:r>
              <a:rPr lang="en-GB" dirty="0" err="1" smtClean="0"/>
              <a:t>hoitotasapaino</a:t>
            </a:r>
            <a:r>
              <a:rPr lang="en-GB" dirty="0" smtClean="0"/>
              <a:t> (HbA1c), </a:t>
            </a:r>
            <a:r>
              <a:rPr lang="en-GB" dirty="0" err="1" smtClean="0"/>
              <a:t>veren</a:t>
            </a:r>
            <a:r>
              <a:rPr lang="en-GB" dirty="0" smtClean="0"/>
              <a:t> </a:t>
            </a:r>
            <a:r>
              <a:rPr lang="en-GB" dirty="0" err="1" smtClean="0"/>
              <a:t>rasva-arvot</a:t>
            </a:r>
            <a:r>
              <a:rPr lang="en-GB" dirty="0" smtClean="0"/>
              <a:t>, </a:t>
            </a:r>
            <a:r>
              <a:rPr lang="en-GB" dirty="0" err="1" smtClean="0"/>
              <a:t>munuaisten</a:t>
            </a:r>
            <a:r>
              <a:rPr lang="en-GB" dirty="0" smtClean="0"/>
              <a:t> ja </a:t>
            </a:r>
            <a:r>
              <a:rPr lang="en-GB" dirty="0" err="1" smtClean="0"/>
              <a:t>maksan</a:t>
            </a:r>
            <a:r>
              <a:rPr lang="en-GB" dirty="0" smtClean="0"/>
              <a:t> </a:t>
            </a:r>
            <a:r>
              <a:rPr lang="en-GB" dirty="0" err="1" smtClean="0"/>
              <a:t>toiminta</a:t>
            </a:r>
            <a:r>
              <a:rPr lang="en-GB" dirty="0" smtClean="0"/>
              <a:t>, </a:t>
            </a:r>
            <a:r>
              <a:rPr lang="en-GB" dirty="0" err="1" smtClean="0"/>
              <a:t>sydänfilmi</a:t>
            </a:r>
            <a:r>
              <a:rPr lang="en-GB" dirty="0" smtClean="0"/>
              <a:t>, </a:t>
            </a:r>
            <a:r>
              <a:rPr lang="en-GB" dirty="0" err="1" smtClean="0"/>
              <a:t>silmänpohjat</a:t>
            </a:r>
            <a:r>
              <a:rPr lang="en-GB" dirty="0" smtClean="0"/>
              <a:t> 1-3 v </a:t>
            </a:r>
            <a:r>
              <a:rPr lang="en-GB" dirty="0" err="1" smtClean="0"/>
              <a:t>välein</a:t>
            </a:r>
            <a:r>
              <a:rPr lang="en-GB" dirty="0" smtClean="0"/>
              <a:t>.</a:t>
            </a:r>
          </a:p>
          <a:p>
            <a:pPr>
              <a:defRPr/>
            </a:pPr>
            <a:r>
              <a:rPr lang="en-GB" dirty="0" err="1" smtClean="0"/>
              <a:t>Tarvittaessa</a:t>
            </a:r>
            <a:r>
              <a:rPr lang="en-GB" dirty="0" smtClean="0"/>
              <a:t> </a:t>
            </a:r>
            <a:r>
              <a:rPr lang="en-GB" dirty="0" err="1" smtClean="0"/>
              <a:t>otetaan</a:t>
            </a:r>
            <a:r>
              <a:rPr lang="en-GB" dirty="0" smtClean="0"/>
              <a:t> </a:t>
            </a:r>
            <a:r>
              <a:rPr lang="en-GB" dirty="0" err="1" smtClean="0"/>
              <a:t>lisäkokeita</a:t>
            </a:r>
            <a:r>
              <a:rPr lang="en-GB" dirty="0" smtClean="0"/>
              <a:t>, </a:t>
            </a:r>
            <a:r>
              <a:rPr lang="en-GB" dirty="0" err="1" smtClean="0"/>
              <a:t>kuten</a:t>
            </a:r>
            <a:r>
              <a:rPr lang="en-GB" dirty="0" smtClean="0"/>
              <a:t> </a:t>
            </a:r>
            <a:r>
              <a:rPr lang="en-GB" dirty="0" err="1" smtClean="0"/>
              <a:t>kilpirauhasen</a:t>
            </a:r>
            <a:r>
              <a:rPr lang="en-GB" dirty="0" smtClean="0"/>
              <a:t> </a:t>
            </a:r>
            <a:r>
              <a:rPr lang="en-GB" dirty="0" err="1" smtClean="0"/>
              <a:t>toiminta</a:t>
            </a:r>
            <a:r>
              <a:rPr lang="en-GB" dirty="0" smtClean="0"/>
              <a:t>, </a:t>
            </a:r>
            <a:r>
              <a:rPr lang="en-GB" dirty="0" err="1" smtClean="0"/>
              <a:t>tulehduskokeita</a:t>
            </a:r>
            <a:r>
              <a:rPr lang="en-GB" dirty="0" smtClean="0"/>
              <a:t>, </a:t>
            </a:r>
            <a:r>
              <a:rPr lang="en-GB" dirty="0" err="1" smtClean="0"/>
              <a:t>virtsakoe</a:t>
            </a:r>
            <a:r>
              <a:rPr lang="en-GB" dirty="0" smtClean="0"/>
              <a:t>, </a:t>
            </a:r>
            <a:r>
              <a:rPr lang="en-GB" dirty="0" err="1" smtClean="0"/>
              <a:t>kihtikoe</a:t>
            </a:r>
            <a:r>
              <a:rPr lang="en-GB" dirty="0" smtClean="0"/>
              <a:t>, B12 </a:t>
            </a:r>
            <a:r>
              <a:rPr lang="en-GB" dirty="0" err="1" smtClean="0"/>
              <a:t>vitamiini</a:t>
            </a:r>
            <a:r>
              <a:rPr lang="en-GB" dirty="0" smtClean="0"/>
              <a:t>, </a:t>
            </a:r>
            <a:r>
              <a:rPr lang="en-GB" dirty="0" err="1" smtClean="0"/>
              <a:t>verenkuva</a:t>
            </a:r>
            <a:r>
              <a:rPr lang="en-GB" dirty="0" smtClean="0"/>
              <a:t>.</a:t>
            </a:r>
          </a:p>
          <a:p>
            <a:pPr>
              <a:defRPr/>
            </a:pPr>
            <a:r>
              <a:rPr lang="en-GB" dirty="0" err="1" smtClean="0"/>
              <a:t>Vuosittain</a:t>
            </a:r>
            <a:r>
              <a:rPr lang="en-GB" dirty="0" smtClean="0"/>
              <a:t> </a:t>
            </a:r>
            <a:r>
              <a:rPr lang="en-GB" dirty="0" err="1" smtClean="0"/>
              <a:t>pitää</a:t>
            </a:r>
            <a:r>
              <a:rPr lang="en-GB" dirty="0" smtClean="0"/>
              <a:t> </a:t>
            </a:r>
            <a:r>
              <a:rPr lang="en-GB" dirty="0" err="1" smtClean="0"/>
              <a:t>myös</a:t>
            </a:r>
            <a:r>
              <a:rPr lang="en-GB" dirty="0" smtClean="0"/>
              <a:t> </a:t>
            </a:r>
            <a:r>
              <a:rPr lang="en-GB" dirty="0" err="1" smtClean="0"/>
              <a:t>tutkia</a:t>
            </a:r>
            <a:r>
              <a:rPr lang="en-GB" dirty="0" smtClean="0"/>
              <a:t> </a:t>
            </a:r>
            <a:r>
              <a:rPr lang="en-GB" dirty="0" err="1" smtClean="0"/>
              <a:t>jalkojen</a:t>
            </a:r>
            <a:r>
              <a:rPr lang="en-GB" dirty="0" smtClean="0"/>
              <a:t> </a:t>
            </a:r>
            <a:r>
              <a:rPr lang="en-GB" dirty="0" err="1" smtClean="0"/>
              <a:t>tilanne</a:t>
            </a:r>
            <a:r>
              <a:rPr lang="en-GB" dirty="0" smtClean="0"/>
              <a:t> ja </a:t>
            </a:r>
            <a:r>
              <a:rPr lang="en-GB" dirty="0" err="1" smtClean="0"/>
              <a:t>suun</a:t>
            </a:r>
            <a:r>
              <a:rPr lang="en-GB" dirty="0" smtClean="0"/>
              <a:t> </a:t>
            </a:r>
            <a:r>
              <a:rPr lang="en-GB" dirty="0" err="1" smtClean="0"/>
              <a:t>terveys</a:t>
            </a:r>
            <a:r>
              <a:rPr lang="en-GB" dirty="0" smtClean="0"/>
              <a:t>.</a:t>
            </a:r>
          </a:p>
          <a:p>
            <a:pPr>
              <a:defRPr/>
            </a:pPr>
            <a:endParaRPr lang="en-GB" dirty="0" smtClean="0"/>
          </a:p>
          <a:p>
            <a:pPr>
              <a:defRPr/>
            </a:pPr>
            <a:r>
              <a:rPr lang="en-GB" dirty="0" err="1" smtClean="0"/>
              <a:t>Diabetesta</a:t>
            </a:r>
            <a:r>
              <a:rPr lang="en-GB" dirty="0" smtClean="0"/>
              <a:t> </a:t>
            </a:r>
            <a:r>
              <a:rPr lang="en-GB" dirty="0" err="1" smtClean="0"/>
              <a:t>sairastavalle</a:t>
            </a:r>
            <a:r>
              <a:rPr lang="en-GB" dirty="0" smtClean="0"/>
              <a:t> </a:t>
            </a:r>
            <a:r>
              <a:rPr lang="en-GB" dirty="0" err="1" smtClean="0"/>
              <a:t>tulisi</a:t>
            </a:r>
            <a:r>
              <a:rPr lang="en-GB" dirty="0" smtClean="0"/>
              <a:t> </a:t>
            </a:r>
            <a:r>
              <a:rPr lang="en-GB" dirty="0" err="1" smtClean="0"/>
              <a:t>laatia</a:t>
            </a:r>
            <a:r>
              <a:rPr lang="en-GB" dirty="0" smtClean="0"/>
              <a:t> </a:t>
            </a:r>
            <a:r>
              <a:rPr lang="en-GB" dirty="0" err="1" smtClean="0"/>
              <a:t>yhdessä</a:t>
            </a:r>
            <a:r>
              <a:rPr lang="en-GB" dirty="0" smtClean="0"/>
              <a:t> </a:t>
            </a:r>
            <a:r>
              <a:rPr lang="en-GB" dirty="0" err="1" smtClean="0"/>
              <a:t>hänen</a:t>
            </a:r>
            <a:r>
              <a:rPr lang="en-GB" dirty="0" smtClean="0"/>
              <a:t> </a:t>
            </a:r>
            <a:r>
              <a:rPr lang="en-GB" dirty="0" err="1" smtClean="0"/>
              <a:t>kanssaan</a:t>
            </a:r>
            <a:r>
              <a:rPr lang="en-GB" dirty="0" smtClean="0"/>
              <a:t> </a:t>
            </a:r>
            <a:r>
              <a:rPr lang="en-GB" dirty="0" err="1" smtClean="0"/>
              <a:t>hoitosuunnitelma</a:t>
            </a:r>
            <a:r>
              <a:rPr lang="en-GB" dirty="0" smtClean="0"/>
              <a:t>, </a:t>
            </a:r>
            <a:r>
              <a:rPr lang="en-GB" dirty="0" err="1" smtClean="0"/>
              <a:t>jossa</a:t>
            </a:r>
            <a:r>
              <a:rPr lang="en-GB" dirty="0" smtClean="0"/>
              <a:t> on </a:t>
            </a:r>
            <a:r>
              <a:rPr lang="en-GB" dirty="0" err="1" smtClean="0"/>
              <a:t>määritelty</a:t>
            </a:r>
            <a:r>
              <a:rPr lang="en-GB" dirty="0" smtClean="0"/>
              <a:t> </a:t>
            </a:r>
            <a:r>
              <a:rPr lang="en-GB" dirty="0" err="1" smtClean="0"/>
              <a:t>hoidon</a:t>
            </a:r>
            <a:r>
              <a:rPr lang="en-GB" dirty="0" smtClean="0"/>
              <a:t> </a:t>
            </a:r>
            <a:r>
              <a:rPr lang="en-GB" dirty="0" err="1" smtClean="0"/>
              <a:t>yksilölliset</a:t>
            </a:r>
            <a:r>
              <a:rPr lang="en-GB" dirty="0" smtClean="0"/>
              <a:t> </a:t>
            </a:r>
            <a:r>
              <a:rPr lang="en-GB" dirty="0" err="1" smtClean="0"/>
              <a:t>tavoitteet</a:t>
            </a:r>
            <a:r>
              <a:rPr lang="en-GB" dirty="0" smtClean="0"/>
              <a:t>, </a:t>
            </a:r>
            <a:r>
              <a:rPr lang="en-GB" dirty="0" err="1" smtClean="0"/>
              <a:t>hoidon</a:t>
            </a:r>
            <a:r>
              <a:rPr lang="en-GB" dirty="0" smtClean="0"/>
              <a:t> </a:t>
            </a:r>
            <a:r>
              <a:rPr lang="en-GB" dirty="0" err="1" smtClean="0"/>
              <a:t>keinot</a:t>
            </a:r>
            <a:r>
              <a:rPr lang="en-GB" dirty="0" smtClean="0"/>
              <a:t> ja </a:t>
            </a:r>
            <a:r>
              <a:rPr lang="en-GB" dirty="0" err="1" smtClean="0"/>
              <a:t>seuranta</a:t>
            </a:r>
            <a:r>
              <a:rPr lang="en-GB" dirty="0" smtClean="0"/>
              <a:t>, </a:t>
            </a:r>
            <a:r>
              <a:rPr lang="en-GB" dirty="0" err="1" smtClean="0"/>
              <a:t>hotiovastuut</a:t>
            </a:r>
            <a:r>
              <a:rPr lang="en-GB" dirty="0" smtClean="0"/>
              <a:t>, </a:t>
            </a:r>
            <a:r>
              <a:rPr lang="en-GB" dirty="0" err="1" smtClean="0"/>
              <a:t>säännöllinen</a:t>
            </a:r>
            <a:r>
              <a:rPr lang="en-GB" dirty="0" smtClean="0"/>
              <a:t> </a:t>
            </a:r>
            <a:r>
              <a:rPr lang="en-GB" dirty="0" err="1" smtClean="0"/>
              <a:t>lääkitys</a:t>
            </a:r>
            <a:r>
              <a:rPr lang="en-GB" dirty="0" smtClean="0"/>
              <a:t> ja </a:t>
            </a:r>
            <a:r>
              <a:rPr lang="en-GB" dirty="0" err="1" smtClean="0"/>
              <a:t>pysyvät</a:t>
            </a:r>
            <a:r>
              <a:rPr lang="en-GB" dirty="0" smtClean="0"/>
              <a:t> </a:t>
            </a:r>
            <a:r>
              <a:rPr lang="en-GB" dirty="0" err="1" smtClean="0"/>
              <a:t>diagnoosit</a:t>
            </a:r>
            <a:endParaRPr lang="en-GB" dirty="0" smtClean="0"/>
          </a:p>
          <a:p>
            <a:pPr>
              <a:spcBef>
                <a:spcPct val="0"/>
              </a:spcBef>
              <a:defRPr/>
            </a:pPr>
            <a:endParaRPr lang="en-GB" altLang="fi-FI" dirty="0" smtClean="0"/>
          </a:p>
          <a:p>
            <a:pPr>
              <a:spcBef>
                <a:spcPct val="0"/>
              </a:spcBef>
              <a:defRPr/>
            </a:pPr>
            <a:r>
              <a:rPr lang="en-GB" altLang="fi-FI" dirty="0" err="1" smtClean="0"/>
              <a:t>Lääkehoidon</a:t>
            </a:r>
            <a:r>
              <a:rPr lang="en-GB" altLang="fi-FI" dirty="0" smtClean="0"/>
              <a:t> </a:t>
            </a:r>
            <a:r>
              <a:rPr lang="en-GB" altLang="fi-FI" dirty="0" err="1" smtClean="0"/>
              <a:t>ohjauksessa</a:t>
            </a:r>
            <a:r>
              <a:rPr lang="en-GB" altLang="fi-FI" dirty="0" smtClean="0"/>
              <a:t> </a:t>
            </a:r>
            <a:r>
              <a:rPr lang="en-GB" altLang="fi-FI" dirty="0" err="1" smtClean="0"/>
              <a:t>huomiotavaa</a:t>
            </a:r>
            <a:r>
              <a:rPr lang="en-GB" altLang="fi-FI" dirty="0" smtClean="0"/>
              <a:t>:</a:t>
            </a:r>
            <a:endParaRPr lang="fi-FI" altLang="fi-FI" dirty="0" smtClean="0"/>
          </a:p>
          <a:p>
            <a:pPr marL="342881" indent="-342881">
              <a:spcBef>
                <a:spcPct val="0"/>
              </a:spcBef>
              <a:buFont typeface="Arial" panose="020B0604020202020204" pitchFamily="34" charset="0"/>
              <a:buChar char="•"/>
              <a:defRPr/>
            </a:pPr>
            <a:r>
              <a:rPr lang="fi-FI" altLang="fi-FI" dirty="0" smtClean="0"/>
              <a:t>Hoidon perustelu kuuluu lääkärille, mutta asiat pitää kerrata hoitajan vastaanotolla.</a:t>
            </a:r>
          </a:p>
          <a:p>
            <a:pPr lvl="1">
              <a:spcBef>
                <a:spcPct val="0"/>
              </a:spcBef>
              <a:defRPr/>
            </a:pPr>
            <a:r>
              <a:rPr lang="fi-FI" altLang="fi-FI" dirty="0" smtClean="0"/>
              <a:t>Mitä vastaanotolla sanottiin? Onko asiakkaalla kysyttävää lääkkeestä?</a:t>
            </a:r>
          </a:p>
          <a:p>
            <a:pPr marL="342881" indent="-342881">
              <a:spcBef>
                <a:spcPct val="0"/>
              </a:spcBef>
              <a:buFont typeface="Arial" panose="020B0604020202020204" pitchFamily="34" charset="0"/>
              <a:buChar char="•"/>
              <a:defRPr/>
            </a:pPr>
            <a:r>
              <a:rPr lang="fi-FI" altLang="fi-FI" dirty="0" smtClean="0"/>
              <a:t>Yhteensopivuus muuhun hoitoon lääkärin huolehdittava</a:t>
            </a:r>
          </a:p>
          <a:p>
            <a:pPr marL="342881" indent="-342881">
              <a:spcBef>
                <a:spcPct val="0"/>
              </a:spcBef>
              <a:buFont typeface="Arial" panose="020B0604020202020204" pitchFamily="34" charset="0"/>
              <a:buChar char="•"/>
              <a:defRPr/>
            </a:pPr>
            <a:r>
              <a:rPr lang="fi-FI" altLang="fi-FI" dirty="0" smtClean="0"/>
              <a:t>Lääkityksen säännöllisen ottamisen tärkeys</a:t>
            </a:r>
          </a:p>
          <a:p>
            <a:pPr lvl="1">
              <a:spcBef>
                <a:spcPct val="0"/>
              </a:spcBef>
              <a:defRPr/>
            </a:pPr>
            <a:r>
              <a:rPr lang="fi-FI" altLang="fi-FI" dirty="0" smtClean="0"/>
              <a:t>Entä jos tabletti tai pistos unohtuu?</a:t>
            </a:r>
          </a:p>
          <a:p>
            <a:pPr marL="342881" indent="-342881">
              <a:spcBef>
                <a:spcPct val="0"/>
              </a:spcBef>
              <a:buFont typeface="Arial" panose="020B0604020202020204" pitchFamily="34" charset="0"/>
              <a:buChar char="•"/>
              <a:defRPr/>
            </a:pPr>
            <a:r>
              <a:rPr lang="fi-FI" altLang="fi-FI" dirty="0" smtClean="0"/>
              <a:t>Korosta hoidon hyötyjä – kerro mahdollisista sivuvaikutuksista ja niiden todennäköisyydestä</a:t>
            </a:r>
          </a:p>
          <a:p>
            <a:pPr lvl="1">
              <a:spcBef>
                <a:spcPct val="0"/>
              </a:spcBef>
              <a:defRPr/>
            </a:pPr>
            <a:r>
              <a:rPr lang="fi-FI" altLang="fi-FI" dirty="0" smtClean="0"/>
              <a:t>Vaikutus painoon</a:t>
            </a:r>
          </a:p>
          <a:p>
            <a:pPr lvl="2">
              <a:spcBef>
                <a:spcPct val="0"/>
              </a:spcBef>
              <a:defRPr/>
            </a:pPr>
            <a:r>
              <a:rPr lang="fi-FI" altLang="fi-FI" dirty="0" smtClean="0"/>
              <a:t>Mahdollinen painonnousun riski ja sen ehkäisy</a:t>
            </a:r>
          </a:p>
          <a:p>
            <a:pPr lvl="1">
              <a:spcBef>
                <a:spcPct val="0"/>
              </a:spcBef>
              <a:defRPr/>
            </a:pPr>
            <a:r>
              <a:rPr lang="fi-FI" altLang="fi-FI" dirty="0" smtClean="0"/>
              <a:t>Vaikutus verensokeriin</a:t>
            </a:r>
          </a:p>
          <a:p>
            <a:pPr lvl="2">
              <a:spcBef>
                <a:spcPct val="0"/>
              </a:spcBef>
              <a:defRPr/>
            </a:pPr>
            <a:r>
              <a:rPr lang="fi-FI" altLang="fi-FI" dirty="0" err="1" smtClean="0"/>
              <a:t>Hypoglykemian</a:t>
            </a:r>
            <a:r>
              <a:rPr lang="fi-FI" altLang="fi-FI" dirty="0" smtClean="0"/>
              <a:t> riski ja sen ehkäisy ja hoito</a:t>
            </a:r>
          </a:p>
          <a:p>
            <a:pPr marL="171441" indent="-171441">
              <a:buFont typeface="Arial" panose="020B0604020202020204" pitchFamily="34" charset="0"/>
              <a:buChar char="•"/>
              <a:defRPr/>
            </a:pPr>
            <a:r>
              <a:rPr lang="fi-FI" altLang="fi-FI" dirty="0" smtClean="0"/>
              <a:t>Ikäihmisten diabetes lisääntyy</a:t>
            </a:r>
          </a:p>
          <a:p>
            <a:pPr lvl="1">
              <a:defRPr/>
            </a:pPr>
            <a:r>
              <a:rPr lang="fi-FI" altLang="fi-FI" dirty="0" smtClean="0"/>
              <a:t>Verensokerin ja verenpaineen ”ylihoito” vaarallista</a:t>
            </a:r>
          </a:p>
          <a:p>
            <a:pPr lvl="1">
              <a:defRPr/>
            </a:pPr>
            <a:r>
              <a:rPr lang="fi-FI" altLang="fi-FI" dirty="0" smtClean="0"/>
              <a:t>Lääkkeiden aineenvaihdunta hidastuu</a:t>
            </a:r>
          </a:p>
          <a:p>
            <a:pPr lvl="1">
              <a:defRPr/>
            </a:pPr>
            <a:r>
              <a:rPr lang="fi-FI" altLang="fi-FI" dirty="0" smtClean="0"/>
              <a:t>Munuaisten ja sydämen vajaatoiminta yleinen</a:t>
            </a:r>
          </a:p>
          <a:p>
            <a:pPr marL="342881" indent="-342881">
              <a:spcBef>
                <a:spcPct val="0"/>
              </a:spcBef>
              <a:buFont typeface="Arial" panose="020B0604020202020204" pitchFamily="34" charset="0"/>
              <a:buChar char="•"/>
              <a:defRPr/>
            </a:pPr>
            <a:r>
              <a:rPr lang="fi-FI" altLang="fi-FI" dirty="0" smtClean="0">
                <a:ea typeface="Batang" pitchFamily="18" charset="-127"/>
                <a:cs typeface="Times New Roman" pitchFamily="18" charset="0"/>
              </a:rPr>
              <a:t>Kuinka nopeasti lääkkeen hoitovaste ilmenee ?</a:t>
            </a:r>
          </a:p>
          <a:p>
            <a:pPr marL="342881" indent="-342881">
              <a:spcBef>
                <a:spcPct val="0"/>
              </a:spcBef>
              <a:buFont typeface="Arial" panose="020B0604020202020204" pitchFamily="34" charset="0"/>
              <a:buChar char="•"/>
              <a:defRPr/>
            </a:pPr>
            <a:r>
              <a:rPr lang="fi-FI" altLang="fi-FI" dirty="0" smtClean="0">
                <a:ea typeface="Batang" pitchFamily="18" charset="-127"/>
                <a:cs typeface="Times New Roman" pitchFamily="18" charset="0"/>
              </a:rPr>
              <a:t>Lääkkeiden otto ja muu hoito-ohjelman sopiminen asiakkaan jokapäiväiseen elämään</a:t>
            </a:r>
          </a:p>
          <a:p>
            <a:pPr marL="342881" indent="-342881">
              <a:spcBef>
                <a:spcPct val="0"/>
              </a:spcBef>
              <a:buFont typeface="Arial" panose="020B0604020202020204" pitchFamily="34" charset="0"/>
              <a:buChar char="•"/>
              <a:defRPr/>
            </a:pPr>
            <a:r>
              <a:rPr lang="fi-FI" altLang="fi-FI" dirty="0" smtClean="0">
                <a:ea typeface="Batang" pitchFamily="18" charset="-127"/>
                <a:cs typeface="Times New Roman" pitchFamily="18" charset="0"/>
              </a:rPr>
              <a:t>Kysy ja kuuntele, miten hoidon toteuttaminen on onnistunut, onko hoitoon liittynyt jotain ongelmia?</a:t>
            </a:r>
          </a:p>
          <a:p>
            <a:pPr marL="342881" indent="-342881">
              <a:spcBef>
                <a:spcPct val="0"/>
              </a:spcBef>
              <a:buFont typeface="Arial" panose="020B0604020202020204" pitchFamily="34" charset="0"/>
              <a:buChar char="•"/>
              <a:defRPr/>
            </a:pPr>
            <a:r>
              <a:rPr lang="fi-FI" altLang="fi-FI" dirty="0" smtClean="0">
                <a:ea typeface="Batang" pitchFamily="18" charset="-127"/>
                <a:cs typeface="Times New Roman" pitchFamily="18" charset="0"/>
              </a:rPr>
              <a:t>Miten ongelmatilanteissa menetellään, mihin otetaan yhteyttä, puhelinnumero</a:t>
            </a:r>
          </a:p>
          <a:p>
            <a:pPr marL="342881" indent="-342881">
              <a:spcBef>
                <a:spcPct val="0"/>
              </a:spcBef>
              <a:buFont typeface="Arial" panose="020B0604020202020204" pitchFamily="34" charset="0"/>
              <a:buChar char="•"/>
              <a:defRPr/>
            </a:pPr>
            <a:r>
              <a:rPr lang="fi-FI" altLang="fi-FI" dirty="0" smtClean="0"/>
              <a:t>Onko kirjallinen lääkelista/kortti, jossa myös vitamiini </a:t>
            </a:r>
            <a:r>
              <a:rPr lang="fi-FI" altLang="fi-FI" dirty="0" err="1" smtClean="0"/>
              <a:t>yms</a:t>
            </a:r>
            <a:r>
              <a:rPr lang="fi-FI" altLang="fi-FI" dirty="0" smtClean="0"/>
              <a:t> hoidot</a:t>
            </a:r>
          </a:p>
          <a:p>
            <a:pPr lvl="1">
              <a:spcBef>
                <a:spcPct val="0"/>
              </a:spcBef>
              <a:defRPr/>
            </a:pPr>
            <a:r>
              <a:rPr lang="fi-FI" altLang="fi-FI" dirty="0" smtClean="0"/>
              <a:t>Miten oikeasti ottaa lääkkeet?</a:t>
            </a:r>
          </a:p>
          <a:p>
            <a:pPr marL="342881" indent="-342881">
              <a:spcBef>
                <a:spcPct val="0"/>
              </a:spcBef>
              <a:buFont typeface="Arial" panose="020B0604020202020204" pitchFamily="34" charset="0"/>
              <a:buChar char="•"/>
              <a:defRPr/>
            </a:pPr>
            <a:r>
              <a:rPr lang="fi-FI" altLang="fi-FI" dirty="0" err="1" smtClean="0">
                <a:ea typeface="Batang" pitchFamily="18" charset="-127"/>
                <a:cs typeface="Times New Roman" pitchFamily="18" charset="0"/>
              </a:rPr>
              <a:t>Dosetti</a:t>
            </a:r>
            <a:r>
              <a:rPr lang="fi-FI" altLang="fi-FI" dirty="0" smtClean="0">
                <a:ea typeface="Batang" pitchFamily="18" charset="-127"/>
                <a:cs typeface="Times New Roman" pitchFamily="18" charset="0"/>
              </a:rPr>
              <a:t>, apteekkijakelu, lääkekierrot, kotikäynnit, </a:t>
            </a:r>
            <a:r>
              <a:rPr lang="fi-FI" altLang="fi-FI" dirty="0" err="1" smtClean="0">
                <a:ea typeface="Batang" pitchFamily="18" charset="-127"/>
                <a:cs typeface="Times New Roman" pitchFamily="18" charset="0"/>
              </a:rPr>
              <a:t>muistutteet</a:t>
            </a:r>
            <a:r>
              <a:rPr lang="fi-FI" altLang="fi-FI" dirty="0" smtClean="0">
                <a:ea typeface="Batang" pitchFamily="18" charset="-127"/>
                <a:cs typeface="Times New Roman" pitchFamily="18" charset="0"/>
              </a:rPr>
              <a:t>  </a:t>
            </a:r>
          </a:p>
          <a:p>
            <a:pPr>
              <a:spcBef>
                <a:spcPct val="0"/>
              </a:spcBef>
              <a:defRPr/>
            </a:pPr>
            <a:endParaRPr lang="fi-FI" altLang="fi-FI" dirty="0" smtClean="0"/>
          </a:p>
          <a:p>
            <a:endParaRPr lang="fi-FI" dirty="0"/>
          </a:p>
        </p:txBody>
      </p:sp>
      <p:sp>
        <p:nvSpPr>
          <p:cNvPr id="4" name="Dian numeron paikkamerkki 3"/>
          <p:cNvSpPr>
            <a:spLocks noGrp="1"/>
          </p:cNvSpPr>
          <p:nvPr>
            <p:ph type="sldNum" sz="quarter" idx="10"/>
          </p:nvPr>
        </p:nvSpPr>
        <p:spPr/>
        <p:txBody>
          <a:bodyPr/>
          <a:lstStyle/>
          <a:p>
            <a:pPr>
              <a:defRPr/>
            </a:pPr>
            <a:fld id="{F31A31E8-DDF4-47E9-8580-A8FB672EA989}" type="slidenum">
              <a:rPr lang="fi-FI" smtClean="0"/>
              <a:pPr>
                <a:defRPr/>
              </a:pPr>
              <a:t>10</a:t>
            </a:fld>
            <a:endParaRPr lang="fi-FI"/>
          </a:p>
        </p:txBody>
      </p:sp>
    </p:spTree>
    <p:extLst>
      <p:ext uri="{BB962C8B-B14F-4D97-AF65-F5344CB8AC3E}">
        <p14:creationId xmlns:p14="http://schemas.microsoft.com/office/powerpoint/2010/main" val="1502768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i-FI" sz="1200" kern="1200" dirty="0" smtClean="0">
                <a:solidFill>
                  <a:schemeClr val="tx1"/>
                </a:solidFill>
                <a:effectLst/>
                <a:latin typeface="+mn-lt"/>
                <a:ea typeface="+mn-ea"/>
                <a:cs typeface="+mn-cs"/>
              </a:rPr>
              <a:t>Selkäkipu on yleinen vaiva, 75 % suomalaisista on kokenut sitä elämänsä aikana. Kuitenkin selkäsairastavuus on pysynyt ennallaan (Kansallinen terveystutkimus). Kelan vuonna 2012 maksamat sairauspäivärahat selkäsairauksien osalta olivat 119,7 milj. €. Selkäsairauksien takia työkyvyttömyyseläkkeellä oli v. 2012 vajaa 30 000 henkilöä ja kustannukset olivat n. 350 milj. €.</a:t>
            </a:r>
          </a:p>
          <a:p>
            <a:endParaRPr lang="fi-FI" dirty="0"/>
          </a:p>
        </p:txBody>
      </p:sp>
      <p:sp>
        <p:nvSpPr>
          <p:cNvPr id="4" name="Dian numeron paikkamerkki 3"/>
          <p:cNvSpPr>
            <a:spLocks noGrp="1"/>
          </p:cNvSpPr>
          <p:nvPr>
            <p:ph type="sldNum" sz="quarter" idx="10"/>
          </p:nvPr>
        </p:nvSpPr>
        <p:spPr/>
        <p:txBody>
          <a:bodyPr/>
          <a:lstStyle/>
          <a:p>
            <a:pPr>
              <a:defRPr/>
            </a:pPr>
            <a:fld id="{F31A31E8-DDF4-47E9-8580-A8FB672EA989}" type="slidenum">
              <a:rPr lang="fi-FI" smtClean="0"/>
              <a:pPr>
                <a:defRPr/>
              </a:pPr>
              <a:t>12</a:t>
            </a:fld>
            <a:endParaRPr lang="fi-FI"/>
          </a:p>
        </p:txBody>
      </p:sp>
    </p:spTree>
    <p:extLst>
      <p:ext uri="{BB962C8B-B14F-4D97-AF65-F5344CB8AC3E}">
        <p14:creationId xmlns:p14="http://schemas.microsoft.com/office/powerpoint/2010/main" val="535838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F31A31E8-DDF4-47E9-8580-A8FB672EA989}" type="slidenum">
              <a:rPr lang="fi-FI" smtClean="0"/>
              <a:pPr>
                <a:defRPr/>
              </a:pPr>
              <a:t>13</a:t>
            </a:fld>
            <a:endParaRPr lang="fi-FI"/>
          </a:p>
        </p:txBody>
      </p:sp>
    </p:spTree>
    <p:extLst>
      <p:ext uri="{BB962C8B-B14F-4D97-AF65-F5344CB8AC3E}">
        <p14:creationId xmlns:p14="http://schemas.microsoft.com/office/powerpoint/2010/main" val="3014966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i-FI" smtClean="0"/>
              <a:t>Muokkaa perustyyl. napsautt.</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11" name="Date Placeholder 3"/>
          <p:cNvSpPr>
            <a:spLocks noGrp="1"/>
          </p:cNvSpPr>
          <p:nvPr>
            <p:ph type="dt" sz="half" idx="10"/>
          </p:nvPr>
        </p:nvSpPr>
        <p:spPr/>
        <p:txBody>
          <a:bodyPr/>
          <a:lstStyle>
            <a:lvl1pPr>
              <a:defRPr/>
            </a:lvl1pPr>
          </a:lstStyle>
          <a:p>
            <a:pPr>
              <a:defRPr/>
            </a:pPr>
            <a:fld id="{667E40BD-D6D3-4296-942D-165A82497ABA}" type="datetimeFigureOut">
              <a:rPr lang="en-US"/>
              <a:pPr>
                <a:defRPr/>
              </a:pPr>
              <a:t>3/27/2015</a:t>
            </a:fld>
            <a:endParaRPr lang="en-US" sz="1600"/>
          </a:p>
        </p:txBody>
      </p:sp>
      <p:sp>
        <p:nvSpPr>
          <p:cNvPr id="12" name="Footer Placeholder 4"/>
          <p:cNvSpPr>
            <a:spLocks noGrp="1"/>
          </p:cNvSpPr>
          <p:nvPr>
            <p:ph type="ftr" sz="quarter" idx="11"/>
          </p:nvPr>
        </p:nvSpPr>
        <p:spPr/>
        <p:txBody>
          <a:bodyPr/>
          <a:lstStyle>
            <a:lvl1pPr algn="l">
              <a:defRPr sz="1000"/>
            </a:lvl1pPr>
          </a:lstStyle>
          <a:p>
            <a:pPr>
              <a:defRPr/>
            </a:pPr>
            <a:endParaRPr lang="en-US"/>
          </a:p>
        </p:txBody>
      </p:sp>
      <p:sp>
        <p:nvSpPr>
          <p:cNvPr id="13" name="Slide Number Placeholder 5"/>
          <p:cNvSpPr>
            <a:spLocks noGrp="1"/>
          </p:cNvSpPr>
          <p:nvPr>
            <p:ph type="sldNum" sz="quarter" idx="12"/>
          </p:nvPr>
        </p:nvSpPr>
        <p:spPr/>
        <p:txBody>
          <a:bodyPr/>
          <a:lstStyle>
            <a:lvl1pPr algn="ctr">
              <a:defRPr/>
            </a:lvl1pPr>
          </a:lstStyle>
          <a:p>
            <a:pPr>
              <a:defRPr/>
            </a:pPr>
            <a:fld id="{4433B9C5-B070-4083-9AC0-9F3BBD2E1D41}" type="slidenum">
              <a:rPr lang="en-US"/>
              <a:pPr>
                <a:defRPr/>
              </a:pPr>
              <a:t>‹#›</a:t>
            </a:fld>
            <a:endParaRPr lang="en-US"/>
          </a:p>
        </p:txBody>
      </p:sp>
    </p:spTree>
    <p:extLst>
      <p:ext uri="{BB962C8B-B14F-4D97-AF65-F5344CB8AC3E}">
        <p14:creationId xmlns:p14="http://schemas.microsoft.com/office/powerpoint/2010/main" val="33860846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useBgFill="1">
          <p:nvSpPr>
            <p:cNvPr id="11" name="Freeform 2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i-FI" smtClean="0"/>
              <a:t>Muokkaa perustyyl. napsautt.</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smtClean="0"/>
              <a:t>Lisää kuva napsauttamalla kuvaketta</a:t>
            </a:r>
            <a:endParaRPr lang="en-US" noProof="0" dirty="0"/>
          </a:p>
        </p:txBody>
      </p:sp>
      <p:sp>
        <p:nvSpPr>
          <p:cNvPr id="12" name="Date Placeholder 4"/>
          <p:cNvSpPr>
            <a:spLocks noGrp="1"/>
          </p:cNvSpPr>
          <p:nvPr>
            <p:ph type="dt" sz="half" idx="10"/>
          </p:nvPr>
        </p:nvSpPr>
        <p:spPr/>
        <p:txBody>
          <a:bodyPr/>
          <a:lstStyle>
            <a:lvl1pPr>
              <a:defRPr/>
            </a:lvl1pPr>
          </a:lstStyle>
          <a:p>
            <a:pPr>
              <a:defRPr/>
            </a:pPr>
            <a:fld id="{829C2882-1BB5-435A-A0D6-60D3BDB90E26}" type="datetimeFigureOut">
              <a:rPr lang="en-US"/>
              <a:pPr>
                <a:defRPr/>
              </a:pPr>
              <a:t>3/27/2015</a:t>
            </a:fld>
            <a:endParaRPr lang="en-US"/>
          </a:p>
        </p:txBody>
      </p:sp>
      <p:sp>
        <p:nvSpPr>
          <p:cNvPr id="13" name="Footer Placeholder 5"/>
          <p:cNvSpPr>
            <a:spLocks noGrp="1"/>
          </p:cNvSpPr>
          <p:nvPr>
            <p:ph type="ftr" sz="quarter" idx="11"/>
          </p:nvPr>
        </p:nvSpPr>
        <p:spPr/>
        <p:txBody>
          <a:bodyPr/>
          <a:lstStyle>
            <a:lvl1pPr algn="l">
              <a:defRPr sz="1000"/>
            </a:lvl1pPr>
          </a:lstStyle>
          <a:p>
            <a:pPr>
              <a:defRPr/>
            </a:pPr>
            <a:endParaRPr lang="en-US"/>
          </a:p>
        </p:txBody>
      </p:sp>
      <p:sp>
        <p:nvSpPr>
          <p:cNvPr id="14" name="Slide Number Placeholder 6"/>
          <p:cNvSpPr>
            <a:spLocks noGrp="1"/>
          </p:cNvSpPr>
          <p:nvPr>
            <p:ph type="sldNum" sz="quarter" idx="12"/>
          </p:nvPr>
        </p:nvSpPr>
        <p:spPr/>
        <p:txBody>
          <a:bodyPr/>
          <a:lstStyle>
            <a:lvl1pPr algn="ctr">
              <a:defRPr/>
            </a:lvl1pPr>
          </a:lstStyle>
          <a:p>
            <a:pPr>
              <a:defRPr/>
            </a:pPr>
            <a:fld id="{37200D09-9F1C-4986-963A-A4672D782CF2}" type="slidenum">
              <a:rPr lang="en-US"/>
              <a:pPr>
                <a:defRPr/>
              </a:pPr>
              <a:t>‹#›</a:t>
            </a:fld>
            <a:endParaRPr lang="en-US"/>
          </a:p>
        </p:txBody>
      </p:sp>
    </p:spTree>
    <p:extLst>
      <p:ext uri="{BB962C8B-B14F-4D97-AF65-F5344CB8AC3E}">
        <p14:creationId xmlns:p14="http://schemas.microsoft.com/office/powerpoint/2010/main" val="121579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lvl1pPr>
              <a:defRPr/>
            </a:lvl1pPr>
          </a:lstStyle>
          <a:p>
            <a:pPr>
              <a:defRPr/>
            </a:pPr>
            <a:fld id="{4B9D465B-2EFD-4E68-85BF-45714E953F64}" type="datetimeFigureOut">
              <a:rPr lang="en-US"/>
              <a:pPr>
                <a:defRPr/>
              </a:pPr>
              <a:t>3/27/2015</a:t>
            </a:fld>
            <a:endParaRPr lang="en-US"/>
          </a:p>
        </p:txBody>
      </p:sp>
      <p:sp>
        <p:nvSpPr>
          <p:cNvPr id="5" name="Footer Placeholder 4"/>
          <p:cNvSpPr>
            <a:spLocks noGrp="1"/>
          </p:cNvSpPr>
          <p:nvPr>
            <p:ph type="ftr" sz="quarter" idx="11"/>
          </p:nvPr>
        </p:nvSpPr>
        <p:spPr/>
        <p:txBody>
          <a:bodyPr/>
          <a:lstStyle>
            <a:lvl1pPr algn="l">
              <a:defRPr sz="1000"/>
            </a:lvl1pPr>
          </a:lstStyle>
          <a:p>
            <a:pPr>
              <a:defRPr/>
            </a:pPr>
            <a:endParaRPr lang="en-US"/>
          </a:p>
        </p:txBody>
      </p:sp>
      <p:sp>
        <p:nvSpPr>
          <p:cNvPr id="6" name="Slide Number Placeholder 5"/>
          <p:cNvSpPr>
            <a:spLocks noGrp="1"/>
          </p:cNvSpPr>
          <p:nvPr>
            <p:ph type="sldNum" sz="quarter" idx="12"/>
          </p:nvPr>
        </p:nvSpPr>
        <p:spPr/>
        <p:txBody>
          <a:bodyPr/>
          <a:lstStyle>
            <a:lvl1pPr algn="ctr">
              <a:defRPr/>
            </a:lvl1pPr>
          </a:lstStyle>
          <a:p>
            <a:pPr>
              <a:defRPr/>
            </a:pPr>
            <a:fld id="{CAA7F0C1-97EC-4810-9745-45CC7FBE4811}" type="slidenum">
              <a:rPr lang="en-US"/>
              <a:pPr>
                <a:defRPr/>
              </a:pPr>
              <a:t>‹#›</a:t>
            </a:fld>
            <a:endParaRPr lang="en-US"/>
          </a:p>
        </p:txBody>
      </p:sp>
    </p:spTree>
    <p:extLst>
      <p:ext uri="{BB962C8B-B14F-4D97-AF65-F5344CB8AC3E}">
        <p14:creationId xmlns:p14="http://schemas.microsoft.com/office/powerpoint/2010/main" val="1433163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useBgFill="1">
          <p:nvSpPr>
            <p:cNvPr id="10" name="Freeform 19"/>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fi-FI" smtClean="0"/>
              <a:t>Muokkaa perustyyl. napsautt.</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11" name="Date Placeholder 3"/>
          <p:cNvSpPr>
            <a:spLocks noGrp="1"/>
          </p:cNvSpPr>
          <p:nvPr>
            <p:ph type="dt" sz="half" idx="10"/>
          </p:nvPr>
        </p:nvSpPr>
        <p:spPr/>
        <p:txBody>
          <a:bodyPr/>
          <a:lstStyle>
            <a:lvl1pPr>
              <a:defRPr/>
            </a:lvl1pPr>
          </a:lstStyle>
          <a:p>
            <a:pPr>
              <a:defRPr/>
            </a:pPr>
            <a:fld id="{CCBBDD4B-51C6-4414-97B2-F19992FB73FD}" type="datetimeFigureOut">
              <a:rPr lang="en-US"/>
              <a:pPr>
                <a:defRPr/>
              </a:pPr>
              <a:t>3/27/2015</a:t>
            </a:fld>
            <a:endParaRPr lang="en-US"/>
          </a:p>
        </p:txBody>
      </p:sp>
      <p:sp>
        <p:nvSpPr>
          <p:cNvPr id="12" name="Footer Placeholder 4"/>
          <p:cNvSpPr>
            <a:spLocks noGrp="1"/>
          </p:cNvSpPr>
          <p:nvPr>
            <p:ph type="ftr" sz="quarter" idx="11"/>
          </p:nvPr>
        </p:nvSpPr>
        <p:spPr/>
        <p:txBody>
          <a:bodyPr/>
          <a:lstStyle>
            <a:lvl1pPr algn="l">
              <a:defRPr sz="1000"/>
            </a:lvl1pPr>
          </a:lstStyle>
          <a:p>
            <a:pPr>
              <a:defRPr/>
            </a:pPr>
            <a:endParaRPr lang="en-US"/>
          </a:p>
        </p:txBody>
      </p:sp>
      <p:sp>
        <p:nvSpPr>
          <p:cNvPr id="13" name="Slide Number Placeholder 5"/>
          <p:cNvSpPr>
            <a:spLocks noGrp="1"/>
          </p:cNvSpPr>
          <p:nvPr>
            <p:ph type="sldNum" sz="quarter" idx="12"/>
          </p:nvPr>
        </p:nvSpPr>
        <p:spPr/>
        <p:txBody>
          <a:bodyPr/>
          <a:lstStyle>
            <a:lvl1pPr algn="ctr">
              <a:defRPr/>
            </a:lvl1pPr>
          </a:lstStyle>
          <a:p>
            <a:pPr>
              <a:defRPr/>
            </a:pPr>
            <a:fld id="{7E924895-6C8E-4DBD-972E-0D315084375A}" type="slidenum">
              <a:rPr lang="en-US"/>
              <a:pPr>
                <a:defRPr/>
              </a:pPr>
              <a:t>‹#›</a:t>
            </a:fld>
            <a:endParaRPr lang="en-US"/>
          </a:p>
        </p:txBody>
      </p:sp>
    </p:spTree>
    <p:extLst>
      <p:ext uri="{BB962C8B-B14F-4D97-AF65-F5344CB8AC3E}">
        <p14:creationId xmlns:p14="http://schemas.microsoft.com/office/powerpoint/2010/main" val="1645879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Title 6"/>
          <p:cNvSpPr>
            <a:spLocks noGrp="1"/>
          </p:cNvSpPr>
          <p:nvPr>
            <p:ph type="title"/>
          </p:nvPr>
        </p:nvSpPr>
        <p:spPr/>
        <p:txBody>
          <a:bodyPr/>
          <a:lstStyle/>
          <a:p>
            <a:r>
              <a:rPr lang="fi-FI" smtClean="0"/>
              <a:t>Muokkaa perustyyl. napsautt.</a:t>
            </a:r>
            <a:endParaRPr lang="en-US"/>
          </a:p>
        </p:txBody>
      </p:sp>
      <p:sp>
        <p:nvSpPr>
          <p:cNvPr id="4" name="Date Placeholder 3"/>
          <p:cNvSpPr>
            <a:spLocks noGrp="1"/>
          </p:cNvSpPr>
          <p:nvPr>
            <p:ph type="dt" sz="half" idx="10"/>
          </p:nvPr>
        </p:nvSpPr>
        <p:spPr/>
        <p:txBody>
          <a:bodyPr/>
          <a:lstStyle>
            <a:lvl1pPr>
              <a:defRPr/>
            </a:lvl1pPr>
          </a:lstStyle>
          <a:p>
            <a:pPr>
              <a:defRPr/>
            </a:pPr>
            <a:fld id="{D3158C2B-12BE-41DD-9797-ACF4492114EA}" type="datetimeFigureOut">
              <a:rPr lang="en-US">
                <a:solidFill>
                  <a:srgbClr val="073E87"/>
                </a:solidFill>
              </a:rPr>
              <a:pPr>
                <a:defRPr/>
              </a:pPr>
              <a:t>3/27/2015</a:t>
            </a:fld>
            <a:endParaRPr lang="en-US">
              <a:solidFill>
                <a:srgbClr val="073E87"/>
              </a:solidFill>
            </a:endParaRPr>
          </a:p>
        </p:txBody>
      </p:sp>
      <p:sp>
        <p:nvSpPr>
          <p:cNvPr id="5" name="Footer Placeholder 4"/>
          <p:cNvSpPr>
            <a:spLocks noGrp="1"/>
          </p:cNvSpPr>
          <p:nvPr>
            <p:ph type="ftr" sz="quarter" idx="11"/>
          </p:nvPr>
        </p:nvSpPr>
        <p:spPr/>
        <p:txBody>
          <a:bodyPr/>
          <a:lstStyle>
            <a:lvl1pPr algn="l">
              <a:defRPr sz="1000"/>
            </a:lvl1p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lvl1pPr algn="ctr">
              <a:defRPr/>
            </a:lvl1pPr>
          </a:lstStyle>
          <a:p>
            <a:pPr>
              <a:defRPr/>
            </a:pPr>
            <a:fld id="{5B994A6F-CC78-49A2-8F7E-E243FCAE279A}"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2304316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1FD9FA25-9A5F-434D-8E25-D5887732F2B2}" type="datetimeFigureOut">
              <a:rPr lang="fi-FI" smtClean="0">
                <a:solidFill>
                  <a:prstClr val="black">
                    <a:tint val="75000"/>
                  </a:prstClr>
                </a:solidFill>
              </a:rPr>
              <a:pPr/>
              <a:t>27.3.2015</a:t>
            </a:fld>
            <a:endParaRPr lang="fi-FI">
              <a:solidFill>
                <a:prstClr val="black">
                  <a:tint val="75000"/>
                </a:prstClr>
              </a:solidFill>
            </a:endParaRPr>
          </a:p>
        </p:txBody>
      </p:sp>
      <p:sp>
        <p:nvSpPr>
          <p:cNvPr id="5" name="Footer Placeholder 4"/>
          <p:cNvSpPr>
            <a:spLocks noGrp="1"/>
          </p:cNvSpPr>
          <p:nvPr>
            <p:ph type="ftr" sz="quarter" idx="11"/>
          </p:nvPr>
        </p:nvSpPr>
        <p:spPr/>
        <p:txBody>
          <a:bodyPr/>
          <a:lstStyle/>
          <a:p>
            <a:endParaRPr lang="fi-FI">
              <a:solidFill>
                <a:prstClr val="black">
                  <a:tint val="75000"/>
                </a:prstClr>
              </a:solidFill>
            </a:endParaRPr>
          </a:p>
        </p:txBody>
      </p:sp>
      <p:sp>
        <p:nvSpPr>
          <p:cNvPr id="6" name="Slide Number Placeholder 5"/>
          <p:cNvSpPr>
            <a:spLocks noGrp="1"/>
          </p:cNvSpPr>
          <p:nvPr>
            <p:ph type="sldNum" sz="quarter" idx="12"/>
          </p:nvPr>
        </p:nvSpPr>
        <p:spPr/>
        <p:txBody>
          <a:bodyPr/>
          <a:lstStyle/>
          <a:p>
            <a:fld id="{5324E992-D647-42E7-8B32-0486896A9B7D}"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95683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1FD9FA25-9A5F-434D-8E25-D5887732F2B2}" type="datetimeFigureOut">
              <a:rPr lang="fi-FI" smtClean="0">
                <a:solidFill>
                  <a:prstClr val="black">
                    <a:tint val="75000"/>
                  </a:prstClr>
                </a:solidFill>
              </a:rPr>
              <a:pPr/>
              <a:t>27.3.2015</a:t>
            </a:fld>
            <a:endParaRPr lang="fi-FI">
              <a:solidFill>
                <a:prstClr val="black">
                  <a:tint val="75000"/>
                </a:prstClr>
              </a:solidFill>
            </a:endParaRPr>
          </a:p>
        </p:txBody>
      </p:sp>
      <p:sp>
        <p:nvSpPr>
          <p:cNvPr id="5" name="Footer Placeholder 4"/>
          <p:cNvSpPr>
            <a:spLocks noGrp="1"/>
          </p:cNvSpPr>
          <p:nvPr>
            <p:ph type="ftr" sz="quarter" idx="11"/>
          </p:nvPr>
        </p:nvSpPr>
        <p:spPr/>
        <p:txBody>
          <a:bodyPr/>
          <a:lstStyle/>
          <a:p>
            <a:endParaRPr lang="fi-FI">
              <a:solidFill>
                <a:prstClr val="black">
                  <a:tint val="75000"/>
                </a:prstClr>
              </a:solidFill>
            </a:endParaRPr>
          </a:p>
        </p:txBody>
      </p:sp>
      <p:sp>
        <p:nvSpPr>
          <p:cNvPr id="6" name="Slide Number Placeholder 5"/>
          <p:cNvSpPr>
            <a:spLocks noGrp="1"/>
          </p:cNvSpPr>
          <p:nvPr>
            <p:ph type="sldNum" sz="quarter" idx="12"/>
          </p:nvPr>
        </p:nvSpPr>
        <p:spPr/>
        <p:txBody>
          <a:bodyPr/>
          <a:lstStyle/>
          <a:p>
            <a:fld id="{5324E992-D647-42E7-8B32-0486896A9B7D}"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302646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D9FA25-9A5F-434D-8E25-D5887732F2B2}" type="datetimeFigureOut">
              <a:rPr lang="fi-FI" smtClean="0">
                <a:solidFill>
                  <a:prstClr val="black">
                    <a:tint val="75000"/>
                  </a:prstClr>
                </a:solidFill>
              </a:rPr>
              <a:pPr/>
              <a:t>27.3.2015</a:t>
            </a:fld>
            <a:endParaRPr lang="fi-FI">
              <a:solidFill>
                <a:prstClr val="black">
                  <a:tint val="75000"/>
                </a:prstClr>
              </a:solidFill>
            </a:endParaRPr>
          </a:p>
        </p:txBody>
      </p:sp>
      <p:sp>
        <p:nvSpPr>
          <p:cNvPr id="5" name="Footer Placeholder 4"/>
          <p:cNvSpPr>
            <a:spLocks noGrp="1"/>
          </p:cNvSpPr>
          <p:nvPr>
            <p:ph type="ftr" sz="quarter" idx="11"/>
          </p:nvPr>
        </p:nvSpPr>
        <p:spPr/>
        <p:txBody>
          <a:bodyPr/>
          <a:lstStyle/>
          <a:p>
            <a:endParaRPr lang="fi-FI">
              <a:solidFill>
                <a:prstClr val="black">
                  <a:tint val="75000"/>
                </a:prstClr>
              </a:solidFill>
            </a:endParaRPr>
          </a:p>
        </p:txBody>
      </p:sp>
      <p:sp>
        <p:nvSpPr>
          <p:cNvPr id="6" name="Slide Number Placeholder 5"/>
          <p:cNvSpPr>
            <a:spLocks noGrp="1"/>
          </p:cNvSpPr>
          <p:nvPr>
            <p:ph type="sldNum" sz="quarter" idx="12"/>
          </p:nvPr>
        </p:nvSpPr>
        <p:spPr/>
        <p:txBody>
          <a:bodyPr/>
          <a:lstStyle/>
          <a:p>
            <a:fld id="{5324E992-D647-42E7-8B32-0486896A9B7D}"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703912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1FD9FA25-9A5F-434D-8E25-D5887732F2B2}" type="datetimeFigureOut">
              <a:rPr lang="fi-FI" smtClean="0">
                <a:solidFill>
                  <a:prstClr val="black">
                    <a:tint val="75000"/>
                  </a:prstClr>
                </a:solidFill>
              </a:rPr>
              <a:pPr/>
              <a:t>27.3.2015</a:t>
            </a:fld>
            <a:endParaRPr lang="fi-FI">
              <a:solidFill>
                <a:prstClr val="black">
                  <a:tint val="75000"/>
                </a:prstClr>
              </a:solidFill>
            </a:endParaRPr>
          </a:p>
        </p:txBody>
      </p:sp>
      <p:sp>
        <p:nvSpPr>
          <p:cNvPr id="6" name="Footer Placeholder 5"/>
          <p:cNvSpPr>
            <a:spLocks noGrp="1"/>
          </p:cNvSpPr>
          <p:nvPr>
            <p:ph type="ftr" sz="quarter" idx="11"/>
          </p:nvPr>
        </p:nvSpPr>
        <p:spPr/>
        <p:txBody>
          <a:bodyPr/>
          <a:lstStyle/>
          <a:p>
            <a:endParaRPr lang="fi-FI">
              <a:solidFill>
                <a:prstClr val="black">
                  <a:tint val="75000"/>
                </a:prstClr>
              </a:solidFill>
            </a:endParaRPr>
          </a:p>
        </p:txBody>
      </p:sp>
      <p:sp>
        <p:nvSpPr>
          <p:cNvPr id="7" name="Slide Number Placeholder 6"/>
          <p:cNvSpPr>
            <a:spLocks noGrp="1"/>
          </p:cNvSpPr>
          <p:nvPr>
            <p:ph type="sldNum" sz="quarter" idx="12"/>
          </p:nvPr>
        </p:nvSpPr>
        <p:spPr/>
        <p:txBody>
          <a:bodyPr/>
          <a:lstStyle/>
          <a:p>
            <a:fld id="{5324E992-D647-42E7-8B32-0486896A9B7D}"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447175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1FD9FA25-9A5F-434D-8E25-D5887732F2B2}" type="datetimeFigureOut">
              <a:rPr lang="fi-FI" smtClean="0">
                <a:solidFill>
                  <a:prstClr val="black">
                    <a:tint val="75000"/>
                  </a:prstClr>
                </a:solidFill>
              </a:rPr>
              <a:pPr/>
              <a:t>27.3.2015</a:t>
            </a:fld>
            <a:endParaRPr lang="fi-FI">
              <a:solidFill>
                <a:prstClr val="black">
                  <a:tint val="75000"/>
                </a:prstClr>
              </a:solidFill>
            </a:endParaRPr>
          </a:p>
        </p:txBody>
      </p:sp>
      <p:sp>
        <p:nvSpPr>
          <p:cNvPr id="8" name="Footer Placeholder 7"/>
          <p:cNvSpPr>
            <a:spLocks noGrp="1"/>
          </p:cNvSpPr>
          <p:nvPr>
            <p:ph type="ftr" sz="quarter" idx="11"/>
          </p:nvPr>
        </p:nvSpPr>
        <p:spPr/>
        <p:txBody>
          <a:bodyPr/>
          <a:lstStyle/>
          <a:p>
            <a:endParaRPr lang="fi-FI">
              <a:solidFill>
                <a:prstClr val="black">
                  <a:tint val="75000"/>
                </a:prstClr>
              </a:solidFill>
            </a:endParaRPr>
          </a:p>
        </p:txBody>
      </p:sp>
      <p:sp>
        <p:nvSpPr>
          <p:cNvPr id="9" name="Slide Number Placeholder 8"/>
          <p:cNvSpPr>
            <a:spLocks noGrp="1"/>
          </p:cNvSpPr>
          <p:nvPr>
            <p:ph type="sldNum" sz="quarter" idx="12"/>
          </p:nvPr>
        </p:nvSpPr>
        <p:spPr/>
        <p:txBody>
          <a:bodyPr/>
          <a:lstStyle/>
          <a:p>
            <a:fld id="{5324E992-D647-42E7-8B32-0486896A9B7D}"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839230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1FD9FA25-9A5F-434D-8E25-D5887732F2B2}" type="datetimeFigureOut">
              <a:rPr lang="fi-FI" smtClean="0">
                <a:solidFill>
                  <a:prstClr val="black">
                    <a:tint val="75000"/>
                  </a:prstClr>
                </a:solidFill>
              </a:rPr>
              <a:pPr/>
              <a:t>27.3.2015</a:t>
            </a:fld>
            <a:endParaRPr lang="fi-FI">
              <a:solidFill>
                <a:prstClr val="black">
                  <a:tint val="75000"/>
                </a:prstClr>
              </a:solidFill>
            </a:endParaRPr>
          </a:p>
        </p:txBody>
      </p:sp>
      <p:sp>
        <p:nvSpPr>
          <p:cNvPr id="4" name="Footer Placeholder 3"/>
          <p:cNvSpPr>
            <a:spLocks noGrp="1"/>
          </p:cNvSpPr>
          <p:nvPr>
            <p:ph type="ftr" sz="quarter" idx="11"/>
          </p:nvPr>
        </p:nvSpPr>
        <p:spPr/>
        <p:txBody>
          <a:bodyPr/>
          <a:lstStyle/>
          <a:p>
            <a:endParaRPr lang="fi-FI">
              <a:solidFill>
                <a:prstClr val="black">
                  <a:tint val="75000"/>
                </a:prstClr>
              </a:solidFill>
            </a:endParaRPr>
          </a:p>
        </p:txBody>
      </p:sp>
      <p:sp>
        <p:nvSpPr>
          <p:cNvPr id="5" name="Slide Number Placeholder 4"/>
          <p:cNvSpPr>
            <a:spLocks noGrp="1"/>
          </p:cNvSpPr>
          <p:nvPr>
            <p:ph type="sldNum" sz="quarter" idx="12"/>
          </p:nvPr>
        </p:nvSpPr>
        <p:spPr/>
        <p:txBody>
          <a:bodyPr/>
          <a:lstStyle/>
          <a:p>
            <a:fld id="{5324E992-D647-42E7-8B32-0486896A9B7D}"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838534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pic>
        <p:nvPicPr>
          <p:cNvPr id="5" name="Picture 1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08850" y="333375"/>
            <a:ext cx="14954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Title 6"/>
          <p:cNvSpPr>
            <a:spLocks noGrp="1"/>
          </p:cNvSpPr>
          <p:nvPr>
            <p:ph type="title"/>
          </p:nvPr>
        </p:nvSpPr>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en-US" dirty="0"/>
          </a:p>
        </p:txBody>
      </p:sp>
      <p:sp>
        <p:nvSpPr>
          <p:cNvPr id="8" name="Kuvan paikkamerkki 7"/>
          <p:cNvSpPr>
            <a:spLocks noGrp="1"/>
          </p:cNvSpPr>
          <p:nvPr>
            <p:ph type="pic" sz="quarter" idx="13"/>
          </p:nvPr>
        </p:nvSpPr>
        <p:spPr>
          <a:xfrm>
            <a:off x="7884368" y="332656"/>
            <a:ext cx="914400" cy="914400"/>
          </a:xfrm>
        </p:spPr>
        <p:txBody>
          <a:bodyPr/>
          <a:lstStyle/>
          <a:p>
            <a:pPr lvl="0"/>
            <a:r>
              <a:rPr lang="fi-FI" noProof="0" smtClean="0"/>
              <a:t>Lisää kuva napsauttamalla kuvaketta</a:t>
            </a:r>
            <a:endParaRPr lang="fi-FI" noProof="0" dirty="0"/>
          </a:p>
        </p:txBody>
      </p:sp>
      <p:sp>
        <p:nvSpPr>
          <p:cNvPr id="6" name="Date Placeholder 3"/>
          <p:cNvSpPr>
            <a:spLocks noGrp="1"/>
          </p:cNvSpPr>
          <p:nvPr>
            <p:ph type="dt" sz="half" idx="14"/>
          </p:nvPr>
        </p:nvSpPr>
        <p:spPr/>
        <p:txBody>
          <a:bodyPr/>
          <a:lstStyle>
            <a:lvl1pPr>
              <a:defRPr/>
            </a:lvl1pPr>
          </a:lstStyle>
          <a:p>
            <a:pPr>
              <a:defRPr/>
            </a:pPr>
            <a:fld id="{33DFB1FD-21B2-4A01-8ADF-D253092D86A0}" type="datetimeFigureOut">
              <a:rPr lang="en-US"/>
              <a:pPr>
                <a:defRPr/>
              </a:pPr>
              <a:t>3/27/2015</a:t>
            </a:fld>
            <a:endParaRPr lang="en-US"/>
          </a:p>
        </p:txBody>
      </p:sp>
      <p:sp>
        <p:nvSpPr>
          <p:cNvPr id="9" name="Footer Placeholder 4"/>
          <p:cNvSpPr>
            <a:spLocks noGrp="1"/>
          </p:cNvSpPr>
          <p:nvPr>
            <p:ph type="ftr" sz="quarter" idx="15"/>
          </p:nvPr>
        </p:nvSpPr>
        <p:spPr/>
        <p:txBody>
          <a:bodyPr/>
          <a:lstStyle>
            <a:lvl1pPr algn="l">
              <a:defRPr sz="1000"/>
            </a:lvl1pPr>
          </a:lstStyle>
          <a:p>
            <a:pPr>
              <a:defRPr/>
            </a:pPr>
            <a:endParaRPr lang="en-US"/>
          </a:p>
        </p:txBody>
      </p:sp>
      <p:sp>
        <p:nvSpPr>
          <p:cNvPr id="10" name="Slide Number Placeholder 5"/>
          <p:cNvSpPr>
            <a:spLocks noGrp="1"/>
          </p:cNvSpPr>
          <p:nvPr>
            <p:ph type="sldNum" sz="quarter" idx="16"/>
          </p:nvPr>
        </p:nvSpPr>
        <p:spPr/>
        <p:txBody>
          <a:bodyPr/>
          <a:lstStyle>
            <a:lvl1pPr algn="ctr">
              <a:defRPr/>
            </a:lvl1pPr>
          </a:lstStyle>
          <a:p>
            <a:pPr>
              <a:defRPr/>
            </a:pPr>
            <a:fld id="{6EF79C2B-BF27-4AE9-AE6D-6C04B29EF84E}" type="slidenum">
              <a:rPr lang="en-US"/>
              <a:pPr>
                <a:defRPr/>
              </a:pPr>
              <a:t>‹#›</a:t>
            </a:fld>
            <a:endParaRPr lang="en-US"/>
          </a:p>
        </p:txBody>
      </p:sp>
    </p:spTree>
    <p:extLst>
      <p:ext uri="{BB962C8B-B14F-4D97-AF65-F5344CB8AC3E}">
        <p14:creationId xmlns:p14="http://schemas.microsoft.com/office/powerpoint/2010/main" val="73791824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9FA25-9A5F-434D-8E25-D5887732F2B2}" type="datetimeFigureOut">
              <a:rPr lang="fi-FI" smtClean="0">
                <a:solidFill>
                  <a:prstClr val="black">
                    <a:tint val="75000"/>
                  </a:prstClr>
                </a:solidFill>
              </a:rPr>
              <a:pPr/>
              <a:t>27.3.2015</a:t>
            </a:fld>
            <a:endParaRPr lang="fi-FI">
              <a:solidFill>
                <a:prstClr val="black">
                  <a:tint val="75000"/>
                </a:prstClr>
              </a:solidFill>
            </a:endParaRPr>
          </a:p>
        </p:txBody>
      </p:sp>
      <p:sp>
        <p:nvSpPr>
          <p:cNvPr id="3" name="Footer Placeholder 2"/>
          <p:cNvSpPr>
            <a:spLocks noGrp="1"/>
          </p:cNvSpPr>
          <p:nvPr>
            <p:ph type="ftr" sz="quarter" idx="11"/>
          </p:nvPr>
        </p:nvSpPr>
        <p:spPr/>
        <p:txBody>
          <a:bodyPr/>
          <a:lstStyle/>
          <a:p>
            <a:endParaRPr lang="fi-FI">
              <a:solidFill>
                <a:prstClr val="black">
                  <a:tint val="75000"/>
                </a:prstClr>
              </a:solidFill>
            </a:endParaRPr>
          </a:p>
        </p:txBody>
      </p:sp>
      <p:sp>
        <p:nvSpPr>
          <p:cNvPr id="4" name="Slide Number Placeholder 3"/>
          <p:cNvSpPr>
            <a:spLocks noGrp="1"/>
          </p:cNvSpPr>
          <p:nvPr>
            <p:ph type="sldNum" sz="quarter" idx="12"/>
          </p:nvPr>
        </p:nvSpPr>
        <p:spPr/>
        <p:txBody>
          <a:bodyPr/>
          <a:lstStyle/>
          <a:p>
            <a:fld id="{5324E992-D647-42E7-8B32-0486896A9B7D}"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9837751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9FA25-9A5F-434D-8E25-D5887732F2B2}" type="datetimeFigureOut">
              <a:rPr lang="fi-FI" smtClean="0">
                <a:solidFill>
                  <a:prstClr val="black">
                    <a:tint val="75000"/>
                  </a:prstClr>
                </a:solidFill>
              </a:rPr>
              <a:pPr/>
              <a:t>27.3.2015</a:t>
            </a:fld>
            <a:endParaRPr lang="fi-FI">
              <a:solidFill>
                <a:prstClr val="black">
                  <a:tint val="75000"/>
                </a:prstClr>
              </a:solidFill>
            </a:endParaRPr>
          </a:p>
        </p:txBody>
      </p:sp>
      <p:sp>
        <p:nvSpPr>
          <p:cNvPr id="6" name="Footer Placeholder 5"/>
          <p:cNvSpPr>
            <a:spLocks noGrp="1"/>
          </p:cNvSpPr>
          <p:nvPr>
            <p:ph type="ftr" sz="quarter" idx="11"/>
          </p:nvPr>
        </p:nvSpPr>
        <p:spPr/>
        <p:txBody>
          <a:bodyPr/>
          <a:lstStyle/>
          <a:p>
            <a:endParaRPr lang="fi-FI">
              <a:solidFill>
                <a:prstClr val="black">
                  <a:tint val="75000"/>
                </a:prstClr>
              </a:solidFill>
            </a:endParaRPr>
          </a:p>
        </p:txBody>
      </p:sp>
      <p:sp>
        <p:nvSpPr>
          <p:cNvPr id="7" name="Slide Number Placeholder 6"/>
          <p:cNvSpPr>
            <a:spLocks noGrp="1"/>
          </p:cNvSpPr>
          <p:nvPr>
            <p:ph type="sldNum" sz="quarter" idx="12"/>
          </p:nvPr>
        </p:nvSpPr>
        <p:spPr/>
        <p:txBody>
          <a:bodyPr/>
          <a:lstStyle/>
          <a:p>
            <a:fld id="{5324E992-D647-42E7-8B32-0486896A9B7D}"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320571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9FA25-9A5F-434D-8E25-D5887732F2B2}" type="datetimeFigureOut">
              <a:rPr lang="fi-FI" smtClean="0">
                <a:solidFill>
                  <a:prstClr val="black">
                    <a:tint val="75000"/>
                  </a:prstClr>
                </a:solidFill>
              </a:rPr>
              <a:pPr/>
              <a:t>27.3.2015</a:t>
            </a:fld>
            <a:endParaRPr lang="fi-FI">
              <a:solidFill>
                <a:prstClr val="black">
                  <a:tint val="75000"/>
                </a:prstClr>
              </a:solidFill>
            </a:endParaRPr>
          </a:p>
        </p:txBody>
      </p:sp>
      <p:sp>
        <p:nvSpPr>
          <p:cNvPr id="6" name="Footer Placeholder 5"/>
          <p:cNvSpPr>
            <a:spLocks noGrp="1"/>
          </p:cNvSpPr>
          <p:nvPr>
            <p:ph type="ftr" sz="quarter" idx="11"/>
          </p:nvPr>
        </p:nvSpPr>
        <p:spPr/>
        <p:txBody>
          <a:bodyPr/>
          <a:lstStyle/>
          <a:p>
            <a:endParaRPr lang="fi-FI">
              <a:solidFill>
                <a:prstClr val="black">
                  <a:tint val="75000"/>
                </a:prstClr>
              </a:solidFill>
            </a:endParaRPr>
          </a:p>
        </p:txBody>
      </p:sp>
      <p:sp>
        <p:nvSpPr>
          <p:cNvPr id="7" name="Slide Number Placeholder 6"/>
          <p:cNvSpPr>
            <a:spLocks noGrp="1"/>
          </p:cNvSpPr>
          <p:nvPr>
            <p:ph type="sldNum" sz="quarter" idx="12"/>
          </p:nvPr>
        </p:nvSpPr>
        <p:spPr/>
        <p:txBody>
          <a:bodyPr/>
          <a:lstStyle/>
          <a:p>
            <a:fld id="{5324E992-D647-42E7-8B32-0486896A9B7D}"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050973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1FD9FA25-9A5F-434D-8E25-D5887732F2B2}" type="datetimeFigureOut">
              <a:rPr lang="fi-FI" smtClean="0">
                <a:solidFill>
                  <a:prstClr val="black">
                    <a:tint val="75000"/>
                  </a:prstClr>
                </a:solidFill>
              </a:rPr>
              <a:pPr/>
              <a:t>27.3.2015</a:t>
            </a:fld>
            <a:endParaRPr lang="fi-FI">
              <a:solidFill>
                <a:prstClr val="black">
                  <a:tint val="75000"/>
                </a:prstClr>
              </a:solidFill>
            </a:endParaRPr>
          </a:p>
        </p:txBody>
      </p:sp>
      <p:sp>
        <p:nvSpPr>
          <p:cNvPr id="5" name="Footer Placeholder 4"/>
          <p:cNvSpPr>
            <a:spLocks noGrp="1"/>
          </p:cNvSpPr>
          <p:nvPr>
            <p:ph type="ftr" sz="quarter" idx="11"/>
          </p:nvPr>
        </p:nvSpPr>
        <p:spPr/>
        <p:txBody>
          <a:bodyPr/>
          <a:lstStyle/>
          <a:p>
            <a:endParaRPr lang="fi-FI">
              <a:solidFill>
                <a:prstClr val="black">
                  <a:tint val="75000"/>
                </a:prstClr>
              </a:solidFill>
            </a:endParaRPr>
          </a:p>
        </p:txBody>
      </p:sp>
      <p:sp>
        <p:nvSpPr>
          <p:cNvPr id="6" name="Slide Number Placeholder 5"/>
          <p:cNvSpPr>
            <a:spLocks noGrp="1"/>
          </p:cNvSpPr>
          <p:nvPr>
            <p:ph type="sldNum" sz="quarter" idx="12"/>
          </p:nvPr>
        </p:nvSpPr>
        <p:spPr/>
        <p:txBody>
          <a:bodyPr/>
          <a:lstStyle/>
          <a:p>
            <a:fld id="{5324E992-D647-42E7-8B32-0486896A9B7D}"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0202775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1FD9FA25-9A5F-434D-8E25-D5887732F2B2}" type="datetimeFigureOut">
              <a:rPr lang="fi-FI" smtClean="0">
                <a:solidFill>
                  <a:prstClr val="black">
                    <a:tint val="75000"/>
                  </a:prstClr>
                </a:solidFill>
              </a:rPr>
              <a:pPr/>
              <a:t>27.3.2015</a:t>
            </a:fld>
            <a:endParaRPr lang="fi-FI">
              <a:solidFill>
                <a:prstClr val="black">
                  <a:tint val="75000"/>
                </a:prstClr>
              </a:solidFill>
            </a:endParaRPr>
          </a:p>
        </p:txBody>
      </p:sp>
      <p:sp>
        <p:nvSpPr>
          <p:cNvPr id="5" name="Footer Placeholder 4"/>
          <p:cNvSpPr>
            <a:spLocks noGrp="1"/>
          </p:cNvSpPr>
          <p:nvPr>
            <p:ph type="ftr" sz="quarter" idx="11"/>
          </p:nvPr>
        </p:nvSpPr>
        <p:spPr/>
        <p:txBody>
          <a:bodyPr/>
          <a:lstStyle/>
          <a:p>
            <a:endParaRPr lang="fi-FI">
              <a:solidFill>
                <a:prstClr val="black">
                  <a:tint val="75000"/>
                </a:prstClr>
              </a:solidFill>
            </a:endParaRPr>
          </a:p>
        </p:txBody>
      </p:sp>
      <p:sp>
        <p:nvSpPr>
          <p:cNvPr id="6" name="Slide Number Placeholder 5"/>
          <p:cNvSpPr>
            <a:spLocks noGrp="1"/>
          </p:cNvSpPr>
          <p:nvPr>
            <p:ph type="sldNum" sz="quarter" idx="12"/>
          </p:nvPr>
        </p:nvSpPr>
        <p:spPr/>
        <p:txBody>
          <a:bodyPr/>
          <a:lstStyle/>
          <a:p>
            <a:fld id="{5324E992-D647-42E7-8B32-0486896A9B7D}"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9448122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i-FI" smtClean="0"/>
              <a:t>Muokkaa perustyyl. napsautt.</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11" name="Date Placeholder 3"/>
          <p:cNvSpPr>
            <a:spLocks noGrp="1"/>
          </p:cNvSpPr>
          <p:nvPr>
            <p:ph type="dt" sz="half" idx="10"/>
          </p:nvPr>
        </p:nvSpPr>
        <p:spPr/>
        <p:txBody>
          <a:bodyPr/>
          <a:lstStyle>
            <a:lvl1pPr>
              <a:defRPr/>
            </a:lvl1pPr>
          </a:lstStyle>
          <a:p>
            <a:pPr>
              <a:defRPr/>
            </a:pPr>
            <a:fld id="{EFE3C0FB-ED96-47E6-8C49-40F9E061296E}" type="datetimeFigureOut">
              <a:rPr lang="en-US">
                <a:solidFill>
                  <a:srgbClr val="073E87"/>
                </a:solidFill>
              </a:rPr>
              <a:pPr>
                <a:defRPr/>
              </a:pPr>
              <a:t>3/27/2015</a:t>
            </a:fld>
            <a:endParaRPr lang="en-US" sz="1600">
              <a:solidFill>
                <a:srgbClr val="073E87"/>
              </a:solidFill>
            </a:endParaRPr>
          </a:p>
        </p:txBody>
      </p:sp>
      <p:sp>
        <p:nvSpPr>
          <p:cNvPr id="12" name="Footer Placeholder 4"/>
          <p:cNvSpPr>
            <a:spLocks noGrp="1"/>
          </p:cNvSpPr>
          <p:nvPr>
            <p:ph type="ftr" sz="quarter" idx="11"/>
          </p:nvPr>
        </p:nvSpPr>
        <p:spPr/>
        <p:txBody>
          <a:bodyPr/>
          <a:lstStyle>
            <a:lvl1pPr algn="l">
              <a:defRPr sz="1000"/>
            </a:lvl1pPr>
          </a:lstStyle>
          <a:p>
            <a:pPr>
              <a:defRPr/>
            </a:pPr>
            <a:endParaRPr lang="en-US">
              <a:solidFill>
                <a:srgbClr val="073E87"/>
              </a:solidFill>
            </a:endParaRPr>
          </a:p>
        </p:txBody>
      </p:sp>
      <p:sp>
        <p:nvSpPr>
          <p:cNvPr id="13" name="Slide Number Placeholder 5"/>
          <p:cNvSpPr>
            <a:spLocks noGrp="1"/>
          </p:cNvSpPr>
          <p:nvPr>
            <p:ph type="sldNum" sz="quarter" idx="12"/>
          </p:nvPr>
        </p:nvSpPr>
        <p:spPr/>
        <p:txBody>
          <a:bodyPr/>
          <a:lstStyle>
            <a:lvl1pPr algn="ctr">
              <a:defRPr/>
            </a:lvl1pPr>
          </a:lstStyle>
          <a:p>
            <a:pPr>
              <a:defRPr/>
            </a:pPr>
            <a:fld id="{0A01E81F-7517-4F2B-91F7-7646B8CFD527}"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329508038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pic>
        <p:nvPicPr>
          <p:cNvPr id="5" name="Picture 1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08850" y="333375"/>
            <a:ext cx="14954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Title 6"/>
          <p:cNvSpPr>
            <a:spLocks noGrp="1"/>
          </p:cNvSpPr>
          <p:nvPr>
            <p:ph type="title"/>
          </p:nvPr>
        </p:nvSpPr>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en-US" dirty="0"/>
          </a:p>
        </p:txBody>
      </p:sp>
      <p:sp>
        <p:nvSpPr>
          <p:cNvPr id="8" name="Kuvan paikkamerkki 7"/>
          <p:cNvSpPr>
            <a:spLocks noGrp="1"/>
          </p:cNvSpPr>
          <p:nvPr>
            <p:ph type="pic" sz="quarter" idx="13"/>
          </p:nvPr>
        </p:nvSpPr>
        <p:spPr>
          <a:xfrm>
            <a:off x="7884368" y="332656"/>
            <a:ext cx="914400" cy="914400"/>
          </a:xfrm>
        </p:spPr>
        <p:txBody>
          <a:bodyPr/>
          <a:lstStyle/>
          <a:p>
            <a:pPr lvl="0"/>
            <a:r>
              <a:rPr lang="fi-FI" noProof="0" smtClean="0"/>
              <a:t>Lisää kuva napsauttamalla kuvaketta</a:t>
            </a:r>
            <a:endParaRPr lang="fi-FI" noProof="0" dirty="0"/>
          </a:p>
        </p:txBody>
      </p:sp>
      <p:sp>
        <p:nvSpPr>
          <p:cNvPr id="6" name="Date Placeholder 3"/>
          <p:cNvSpPr>
            <a:spLocks noGrp="1"/>
          </p:cNvSpPr>
          <p:nvPr>
            <p:ph type="dt" sz="half" idx="14"/>
          </p:nvPr>
        </p:nvSpPr>
        <p:spPr/>
        <p:txBody>
          <a:bodyPr/>
          <a:lstStyle>
            <a:lvl1pPr>
              <a:defRPr/>
            </a:lvl1pPr>
          </a:lstStyle>
          <a:p>
            <a:pPr>
              <a:defRPr/>
            </a:pPr>
            <a:fld id="{15701F21-C8B3-437C-B476-2D0B61064251}" type="datetimeFigureOut">
              <a:rPr lang="en-US">
                <a:solidFill>
                  <a:srgbClr val="073E87"/>
                </a:solidFill>
              </a:rPr>
              <a:pPr>
                <a:defRPr/>
              </a:pPr>
              <a:t>3/27/2015</a:t>
            </a:fld>
            <a:endParaRPr lang="en-US">
              <a:solidFill>
                <a:srgbClr val="073E87"/>
              </a:solidFill>
            </a:endParaRPr>
          </a:p>
        </p:txBody>
      </p:sp>
      <p:sp>
        <p:nvSpPr>
          <p:cNvPr id="9" name="Footer Placeholder 4"/>
          <p:cNvSpPr>
            <a:spLocks noGrp="1"/>
          </p:cNvSpPr>
          <p:nvPr>
            <p:ph type="ftr" sz="quarter" idx="15"/>
          </p:nvPr>
        </p:nvSpPr>
        <p:spPr/>
        <p:txBody>
          <a:bodyPr/>
          <a:lstStyle>
            <a:lvl1pPr algn="l">
              <a:defRPr sz="1000"/>
            </a:lvl1pPr>
          </a:lstStyle>
          <a:p>
            <a:pPr>
              <a:defRPr/>
            </a:pPr>
            <a:endParaRPr lang="en-US">
              <a:solidFill>
                <a:srgbClr val="073E87"/>
              </a:solidFill>
            </a:endParaRPr>
          </a:p>
        </p:txBody>
      </p:sp>
      <p:sp>
        <p:nvSpPr>
          <p:cNvPr id="10" name="Slide Number Placeholder 5"/>
          <p:cNvSpPr>
            <a:spLocks noGrp="1"/>
          </p:cNvSpPr>
          <p:nvPr>
            <p:ph type="sldNum" sz="quarter" idx="16"/>
          </p:nvPr>
        </p:nvSpPr>
        <p:spPr/>
        <p:txBody>
          <a:bodyPr/>
          <a:lstStyle>
            <a:lvl1pPr algn="ctr">
              <a:defRPr/>
            </a:lvl1pPr>
          </a:lstStyle>
          <a:p>
            <a:pPr>
              <a:defRPr/>
            </a:pPr>
            <a:fld id="{3AC15702-95F1-4956-9046-FFABE8ADC18D}"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296055962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Date Placeholder 3"/>
          <p:cNvSpPr>
            <a:spLocks noGrp="1"/>
          </p:cNvSpPr>
          <p:nvPr>
            <p:ph type="dt" sz="half" idx="10"/>
          </p:nvPr>
        </p:nvSpPr>
        <p:spPr/>
        <p:txBody>
          <a:bodyPr/>
          <a:lstStyle>
            <a:lvl1pPr>
              <a:defRPr/>
            </a:lvl1pPr>
          </a:lstStyle>
          <a:p>
            <a:pPr>
              <a:defRPr/>
            </a:pPr>
            <a:fld id="{52DF0CD0-6689-4CDF-BA2C-32D42F7539D2}" type="datetimeFigureOut">
              <a:rPr lang="en-US">
                <a:solidFill>
                  <a:srgbClr val="073E87"/>
                </a:solidFill>
              </a:rPr>
              <a:pPr>
                <a:defRPr/>
              </a:pPr>
              <a:t>3/27/2015</a:t>
            </a:fld>
            <a:endParaRPr lang="en-US" sz="1400">
              <a:solidFill>
                <a:srgbClr val="073E87"/>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5" name="Slide Number Placeholder 5"/>
          <p:cNvSpPr>
            <a:spLocks noGrp="1"/>
          </p:cNvSpPr>
          <p:nvPr>
            <p:ph type="sldNum" sz="quarter" idx="12"/>
          </p:nvPr>
        </p:nvSpPr>
        <p:spPr/>
        <p:txBody>
          <a:bodyPr/>
          <a:lstStyle>
            <a:lvl1pPr>
              <a:defRPr/>
            </a:lvl1pPr>
          </a:lstStyle>
          <a:p>
            <a:pPr>
              <a:defRPr/>
            </a:pPr>
            <a:fld id="{77EEEC5A-53A1-4E25-923F-4593FF8F9F0D}" type="slidenum">
              <a:rPr lang="en-US">
                <a:solidFill>
                  <a:srgbClr val="073E87"/>
                </a:solidFill>
              </a:rPr>
              <a:pPr>
                <a:defRPr/>
              </a:pPr>
              <a:t>‹#›</a:t>
            </a:fld>
            <a:endParaRPr lang="en-US" sz="1600">
              <a:solidFill>
                <a:srgbClr val="073E87"/>
              </a:solidFill>
            </a:endParaRPr>
          </a:p>
        </p:txBody>
      </p:sp>
    </p:spTree>
    <p:extLst>
      <p:ext uri="{BB962C8B-B14F-4D97-AF65-F5344CB8AC3E}">
        <p14:creationId xmlns:p14="http://schemas.microsoft.com/office/powerpoint/2010/main" val="365680596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10" name="Date Placeholder 3"/>
          <p:cNvSpPr>
            <a:spLocks noGrp="1"/>
          </p:cNvSpPr>
          <p:nvPr>
            <p:ph type="dt" sz="half" idx="10"/>
          </p:nvPr>
        </p:nvSpPr>
        <p:spPr/>
        <p:txBody>
          <a:bodyPr/>
          <a:lstStyle>
            <a:lvl1pPr>
              <a:defRPr/>
            </a:lvl1pPr>
          </a:lstStyle>
          <a:p>
            <a:pPr>
              <a:defRPr/>
            </a:pPr>
            <a:fld id="{D4D07DE2-9B13-41B8-B4F3-654D54904CF6}" type="datetimeFigureOut">
              <a:rPr lang="en-US">
                <a:solidFill>
                  <a:srgbClr val="073E87"/>
                </a:solidFill>
              </a:rPr>
              <a:pPr>
                <a:defRPr/>
              </a:pPr>
              <a:t>3/27/2015</a:t>
            </a:fld>
            <a:endParaRPr lang="en-US">
              <a:solidFill>
                <a:srgbClr val="073E87"/>
              </a:solidFill>
            </a:endParaRPr>
          </a:p>
        </p:txBody>
      </p:sp>
      <p:sp>
        <p:nvSpPr>
          <p:cNvPr id="11" name="Footer Placeholder 4"/>
          <p:cNvSpPr>
            <a:spLocks noGrp="1"/>
          </p:cNvSpPr>
          <p:nvPr>
            <p:ph type="ftr" sz="quarter" idx="11"/>
          </p:nvPr>
        </p:nvSpPr>
        <p:spPr/>
        <p:txBody>
          <a:bodyPr/>
          <a:lstStyle>
            <a:lvl1pPr algn="l">
              <a:defRPr sz="1000"/>
            </a:lvl1pPr>
          </a:lstStyle>
          <a:p>
            <a:pPr>
              <a:defRPr/>
            </a:pPr>
            <a:endParaRPr lang="en-US">
              <a:solidFill>
                <a:srgbClr val="073E87"/>
              </a:solidFill>
            </a:endParaRPr>
          </a:p>
        </p:txBody>
      </p:sp>
      <p:sp>
        <p:nvSpPr>
          <p:cNvPr id="12" name="Slide Number Placeholder 5"/>
          <p:cNvSpPr>
            <a:spLocks noGrp="1"/>
          </p:cNvSpPr>
          <p:nvPr>
            <p:ph type="sldNum" sz="quarter" idx="12"/>
          </p:nvPr>
        </p:nvSpPr>
        <p:spPr/>
        <p:txBody>
          <a:bodyPr/>
          <a:lstStyle>
            <a:lvl1pPr algn="ctr">
              <a:defRPr/>
            </a:lvl1pPr>
          </a:lstStyle>
          <a:p>
            <a:pPr>
              <a:defRPr/>
            </a:pPr>
            <a:fld id="{87683D0B-C36D-4FC5-9DD9-720AF954C5CE}"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35293334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5" name="Picture 1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08850" y="333375"/>
            <a:ext cx="14954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6" name="Date Placeholder 4"/>
          <p:cNvSpPr>
            <a:spLocks noGrp="1"/>
          </p:cNvSpPr>
          <p:nvPr>
            <p:ph type="dt" sz="half" idx="15"/>
          </p:nvPr>
        </p:nvSpPr>
        <p:spPr/>
        <p:txBody>
          <a:bodyPr/>
          <a:lstStyle>
            <a:lvl1pPr>
              <a:defRPr/>
            </a:lvl1pPr>
          </a:lstStyle>
          <a:p>
            <a:pPr>
              <a:defRPr/>
            </a:pPr>
            <a:fld id="{F71E7FF7-41F9-415C-9126-1DA1A2A81B65}" type="datetimeFigureOut">
              <a:rPr lang="en-US">
                <a:solidFill>
                  <a:srgbClr val="073E87"/>
                </a:solidFill>
              </a:rPr>
              <a:pPr>
                <a:defRPr/>
              </a:pPr>
              <a:t>3/27/2015</a:t>
            </a:fld>
            <a:endParaRPr lang="en-US">
              <a:solidFill>
                <a:srgbClr val="073E87"/>
              </a:solidFill>
            </a:endParaRPr>
          </a:p>
        </p:txBody>
      </p:sp>
      <p:sp>
        <p:nvSpPr>
          <p:cNvPr id="7" name="Footer Placeholder 5"/>
          <p:cNvSpPr>
            <a:spLocks noGrp="1"/>
          </p:cNvSpPr>
          <p:nvPr>
            <p:ph type="ftr" sz="quarter" idx="16"/>
          </p:nvPr>
        </p:nvSpPr>
        <p:spPr/>
        <p:txBody>
          <a:bodyPr/>
          <a:lstStyle>
            <a:lvl1pPr algn="l">
              <a:defRPr sz="1000"/>
            </a:lvl1pPr>
          </a:lstStyle>
          <a:p>
            <a:pPr>
              <a:defRPr/>
            </a:pPr>
            <a:endParaRPr lang="en-US">
              <a:solidFill>
                <a:srgbClr val="073E87"/>
              </a:solidFill>
            </a:endParaRPr>
          </a:p>
        </p:txBody>
      </p:sp>
      <p:sp>
        <p:nvSpPr>
          <p:cNvPr id="8" name="Slide Number Placeholder 6"/>
          <p:cNvSpPr>
            <a:spLocks noGrp="1"/>
          </p:cNvSpPr>
          <p:nvPr>
            <p:ph type="sldNum" sz="quarter" idx="17"/>
          </p:nvPr>
        </p:nvSpPr>
        <p:spPr/>
        <p:txBody>
          <a:bodyPr/>
          <a:lstStyle>
            <a:lvl1pPr algn="ctr">
              <a:defRPr/>
            </a:lvl1pPr>
          </a:lstStyle>
          <a:p>
            <a:pPr>
              <a:defRPr/>
            </a:pPr>
            <a:fld id="{9759FF39-6F90-4747-9CCE-C9643FE6DD2B}"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21278892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Date Placeholder 3"/>
          <p:cNvSpPr>
            <a:spLocks noGrp="1"/>
          </p:cNvSpPr>
          <p:nvPr>
            <p:ph type="dt" sz="half" idx="10"/>
          </p:nvPr>
        </p:nvSpPr>
        <p:spPr/>
        <p:txBody>
          <a:bodyPr/>
          <a:lstStyle>
            <a:lvl1pPr>
              <a:defRPr/>
            </a:lvl1pPr>
          </a:lstStyle>
          <a:p>
            <a:pPr>
              <a:defRPr/>
            </a:pPr>
            <a:fld id="{FE92C898-DDFB-4DFD-86E0-21E236AB65C8}" type="datetimeFigureOut">
              <a:rPr lang="en-US"/>
              <a:pPr>
                <a:defRPr/>
              </a:pPr>
              <a:t>3/27/2015</a:t>
            </a:fld>
            <a:endParaRPr lang="en-US" sz="140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DE71147-A397-41B5-B9B5-0BAA38FC08D9}" type="slidenum">
              <a:rPr lang="en-US"/>
              <a:pPr>
                <a:defRPr/>
              </a:pPr>
              <a:t>‹#›</a:t>
            </a:fld>
            <a:endParaRPr lang="en-US" sz="1600"/>
          </a:p>
        </p:txBody>
      </p:sp>
    </p:spTree>
    <p:extLst>
      <p:ext uri="{BB962C8B-B14F-4D97-AF65-F5344CB8AC3E}">
        <p14:creationId xmlns:p14="http://schemas.microsoft.com/office/powerpoint/2010/main" val="240757381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lvl1pPr>
              <a:defRPr/>
            </a:lvl1pPr>
          </a:lstStyle>
          <a:p>
            <a:pPr>
              <a:defRPr/>
            </a:pPr>
            <a:fld id="{1C50FB49-EACF-46E9-A8D2-BDEA29FF460F}" type="datetimeFigureOut">
              <a:rPr lang="en-US">
                <a:solidFill>
                  <a:srgbClr val="073E87"/>
                </a:solidFill>
              </a:rPr>
              <a:pPr>
                <a:defRPr/>
              </a:pPr>
              <a:t>3/27/2015</a:t>
            </a:fld>
            <a:endParaRPr lang="en-US">
              <a:solidFill>
                <a:srgbClr val="073E87"/>
              </a:solidFill>
            </a:endParaRPr>
          </a:p>
        </p:txBody>
      </p:sp>
      <p:sp>
        <p:nvSpPr>
          <p:cNvPr id="8" name="Footer Placeholder 7"/>
          <p:cNvSpPr>
            <a:spLocks noGrp="1"/>
          </p:cNvSpPr>
          <p:nvPr>
            <p:ph type="ftr" sz="quarter" idx="11"/>
          </p:nvPr>
        </p:nvSpPr>
        <p:spPr/>
        <p:txBody>
          <a:bodyPr/>
          <a:lstStyle>
            <a:lvl1pPr algn="l">
              <a:defRPr sz="1000"/>
            </a:lvl1pPr>
          </a:lstStyle>
          <a:p>
            <a:pPr>
              <a:defRPr/>
            </a:pPr>
            <a:endParaRPr lang="en-US">
              <a:solidFill>
                <a:srgbClr val="073E87"/>
              </a:solidFill>
            </a:endParaRPr>
          </a:p>
        </p:txBody>
      </p:sp>
      <p:sp>
        <p:nvSpPr>
          <p:cNvPr id="9" name="Slide Number Placeholder 8"/>
          <p:cNvSpPr>
            <a:spLocks noGrp="1"/>
          </p:cNvSpPr>
          <p:nvPr>
            <p:ph type="sldNum" sz="quarter" idx="12"/>
          </p:nvPr>
        </p:nvSpPr>
        <p:spPr/>
        <p:txBody>
          <a:bodyPr/>
          <a:lstStyle>
            <a:lvl1pPr algn="ctr">
              <a:defRPr/>
            </a:lvl1pPr>
          </a:lstStyle>
          <a:p>
            <a:pPr>
              <a:defRPr/>
            </a:pPr>
            <a:fld id="{0F6218CE-0894-4753-ABB3-27C20BA09F20}"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261741079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Date Placeholder 2"/>
          <p:cNvSpPr>
            <a:spLocks noGrp="1"/>
          </p:cNvSpPr>
          <p:nvPr>
            <p:ph type="dt" sz="half" idx="10"/>
          </p:nvPr>
        </p:nvSpPr>
        <p:spPr/>
        <p:txBody>
          <a:bodyPr/>
          <a:lstStyle>
            <a:lvl1pPr>
              <a:defRPr/>
            </a:lvl1pPr>
          </a:lstStyle>
          <a:p>
            <a:pPr>
              <a:defRPr/>
            </a:pPr>
            <a:fld id="{2FEBFE7B-326C-4B91-80B6-AD5A552F2C47}" type="datetimeFigureOut">
              <a:rPr lang="en-US">
                <a:solidFill>
                  <a:srgbClr val="073E87"/>
                </a:solidFill>
              </a:rPr>
              <a:pPr>
                <a:defRPr/>
              </a:pPr>
              <a:t>3/27/2015</a:t>
            </a:fld>
            <a:endParaRPr lang="en-US">
              <a:solidFill>
                <a:srgbClr val="073E87"/>
              </a:solidFill>
            </a:endParaRPr>
          </a:p>
        </p:txBody>
      </p:sp>
      <p:sp>
        <p:nvSpPr>
          <p:cNvPr id="4" name="Footer Placeholder 3"/>
          <p:cNvSpPr>
            <a:spLocks noGrp="1"/>
          </p:cNvSpPr>
          <p:nvPr>
            <p:ph type="ftr" sz="quarter" idx="11"/>
          </p:nvPr>
        </p:nvSpPr>
        <p:spPr/>
        <p:txBody>
          <a:bodyPr/>
          <a:lstStyle>
            <a:lvl1pPr algn="l">
              <a:defRPr sz="1000"/>
            </a:lvl1pPr>
          </a:lstStyle>
          <a:p>
            <a:pPr>
              <a:defRPr/>
            </a:pPr>
            <a:endParaRPr lang="en-US">
              <a:solidFill>
                <a:srgbClr val="073E87"/>
              </a:solidFill>
            </a:endParaRPr>
          </a:p>
        </p:txBody>
      </p:sp>
      <p:sp>
        <p:nvSpPr>
          <p:cNvPr id="5" name="Slide Number Placeholder 4"/>
          <p:cNvSpPr>
            <a:spLocks noGrp="1"/>
          </p:cNvSpPr>
          <p:nvPr>
            <p:ph type="sldNum" sz="quarter" idx="12"/>
          </p:nvPr>
        </p:nvSpPr>
        <p:spPr/>
        <p:txBody>
          <a:bodyPr/>
          <a:lstStyle>
            <a:lvl1pPr algn="ctr">
              <a:defRPr/>
            </a:lvl1pPr>
          </a:lstStyle>
          <a:p>
            <a:pPr>
              <a:defRPr/>
            </a:pPr>
            <a:fld id="{E74900F4-582E-4D82-BBE4-DF93E9F1EDC5}"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167328747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5"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6"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p:nvSpPr>
            <p:cNvPr id="7"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useBgFill="1">
          <p:nvSpPr>
            <p:cNvPr id="8"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grpSp>
      <p:sp>
        <p:nvSpPr>
          <p:cNvPr id="9" name="Date Placeholder 1"/>
          <p:cNvSpPr>
            <a:spLocks noGrp="1"/>
          </p:cNvSpPr>
          <p:nvPr>
            <p:ph type="dt" sz="half" idx="10"/>
          </p:nvPr>
        </p:nvSpPr>
        <p:spPr/>
        <p:txBody>
          <a:bodyPr/>
          <a:lstStyle>
            <a:lvl1pPr>
              <a:defRPr/>
            </a:lvl1pPr>
          </a:lstStyle>
          <a:p>
            <a:pPr>
              <a:defRPr/>
            </a:pPr>
            <a:fld id="{49504127-15D7-45FE-8A98-458E7AC24E63}" type="datetimeFigureOut">
              <a:rPr lang="en-US">
                <a:solidFill>
                  <a:srgbClr val="073E87"/>
                </a:solidFill>
              </a:rPr>
              <a:pPr>
                <a:defRPr/>
              </a:pPr>
              <a:t>3/27/2015</a:t>
            </a:fld>
            <a:endParaRPr lang="en-US">
              <a:solidFill>
                <a:srgbClr val="073E87"/>
              </a:solidFill>
            </a:endParaRPr>
          </a:p>
        </p:txBody>
      </p:sp>
      <p:sp>
        <p:nvSpPr>
          <p:cNvPr id="10" name="Footer Placeholder 2"/>
          <p:cNvSpPr>
            <a:spLocks noGrp="1"/>
          </p:cNvSpPr>
          <p:nvPr>
            <p:ph type="ftr" sz="quarter" idx="11"/>
          </p:nvPr>
        </p:nvSpPr>
        <p:spPr/>
        <p:txBody>
          <a:bodyPr/>
          <a:lstStyle>
            <a:lvl1pPr algn="l">
              <a:defRPr sz="1000"/>
            </a:lvl1pPr>
          </a:lstStyle>
          <a:p>
            <a:pPr>
              <a:defRPr/>
            </a:pPr>
            <a:endParaRPr lang="en-US">
              <a:solidFill>
                <a:srgbClr val="073E87"/>
              </a:solidFill>
            </a:endParaRPr>
          </a:p>
        </p:txBody>
      </p:sp>
      <p:sp>
        <p:nvSpPr>
          <p:cNvPr id="11" name="Slide Number Placeholder 3"/>
          <p:cNvSpPr>
            <a:spLocks noGrp="1"/>
          </p:cNvSpPr>
          <p:nvPr>
            <p:ph type="sldNum" sz="quarter" idx="12"/>
          </p:nvPr>
        </p:nvSpPr>
        <p:spPr/>
        <p:txBody>
          <a:bodyPr/>
          <a:lstStyle>
            <a:lvl1pPr algn="ctr">
              <a:defRPr/>
            </a:lvl1pPr>
          </a:lstStyle>
          <a:p>
            <a:pPr>
              <a:defRPr/>
            </a:pPr>
            <a:fld id="{1E24E4A8-5307-4819-A3AB-7D3E84BF2298}"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1290488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useBgFill="1">
          <p:nvSpPr>
            <p:cNvPr id="11" name="Freeform 28"/>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i-FI" smtClean="0"/>
              <a:t>Muokkaa perustyyl. napsautt.</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12" name="Date Placeholder 4"/>
          <p:cNvSpPr>
            <a:spLocks noGrp="1"/>
          </p:cNvSpPr>
          <p:nvPr>
            <p:ph type="dt" sz="half" idx="10"/>
          </p:nvPr>
        </p:nvSpPr>
        <p:spPr/>
        <p:txBody>
          <a:bodyPr/>
          <a:lstStyle>
            <a:lvl1pPr>
              <a:defRPr/>
            </a:lvl1pPr>
          </a:lstStyle>
          <a:p>
            <a:pPr>
              <a:defRPr/>
            </a:pPr>
            <a:fld id="{CE304191-7D78-46FB-88BD-3AED0F90D410}" type="datetimeFigureOut">
              <a:rPr lang="en-US">
                <a:solidFill>
                  <a:srgbClr val="073E87"/>
                </a:solidFill>
              </a:rPr>
              <a:pPr>
                <a:defRPr/>
              </a:pPr>
              <a:t>3/27/2015</a:t>
            </a:fld>
            <a:endParaRPr lang="en-US">
              <a:solidFill>
                <a:srgbClr val="073E87"/>
              </a:solidFill>
            </a:endParaRPr>
          </a:p>
        </p:txBody>
      </p:sp>
      <p:sp>
        <p:nvSpPr>
          <p:cNvPr id="13" name="Footer Placeholder 5"/>
          <p:cNvSpPr>
            <a:spLocks noGrp="1"/>
          </p:cNvSpPr>
          <p:nvPr>
            <p:ph type="ftr" sz="quarter" idx="11"/>
          </p:nvPr>
        </p:nvSpPr>
        <p:spPr/>
        <p:txBody>
          <a:bodyPr/>
          <a:lstStyle>
            <a:lvl1pPr algn="l">
              <a:defRPr sz="1000"/>
            </a:lvl1pPr>
          </a:lstStyle>
          <a:p>
            <a:pPr>
              <a:defRPr/>
            </a:pPr>
            <a:endParaRPr lang="en-US">
              <a:solidFill>
                <a:srgbClr val="073E87"/>
              </a:solidFill>
            </a:endParaRPr>
          </a:p>
        </p:txBody>
      </p:sp>
      <p:sp>
        <p:nvSpPr>
          <p:cNvPr id="14" name="Slide Number Placeholder 6"/>
          <p:cNvSpPr>
            <a:spLocks noGrp="1"/>
          </p:cNvSpPr>
          <p:nvPr>
            <p:ph type="sldNum" sz="quarter" idx="12"/>
          </p:nvPr>
        </p:nvSpPr>
        <p:spPr/>
        <p:txBody>
          <a:bodyPr/>
          <a:lstStyle>
            <a:lvl1pPr algn="ctr">
              <a:defRPr/>
            </a:lvl1pPr>
          </a:lstStyle>
          <a:p>
            <a:pPr>
              <a:defRPr/>
            </a:pPr>
            <a:fld id="{2498A716-1DB5-491A-9721-22B33D85404C}"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4168718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useBgFill="1">
          <p:nvSpPr>
            <p:cNvPr id="11" name="Freeform 2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i-FI" smtClean="0"/>
              <a:t>Muokkaa perustyyl. napsautt.</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smtClean="0"/>
              <a:t>Lisää kuva napsauttamalla kuvaketta</a:t>
            </a:r>
            <a:endParaRPr lang="en-US" noProof="0" dirty="0"/>
          </a:p>
        </p:txBody>
      </p:sp>
      <p:sp>
        <p:nvSpPr>
          <p:cNvPr id="12" name="Date Placeholder 4"/>
          <p:cNvSpPr>
            <a:spLocks noGrp="1"/>
          </p:cNvSpPr>
          <p:nvPr>
            <p:ph type="dt" sz="half" idx="10"/>
          </p:nvPr>
        </p:nvSpPr>
        <p:spPr/>
        <p:txBody>
          <a:bodyPr/>
          <a:lstStyle>
            <a:lvl1pPr>
              <a:defRPr/>
            </a:lvl1pPr>
          </a:lstStyle>
          <a:p>
            <a:pPr>
              <a:defRPr/>
            </a:pPr>
            <a:fld id="{26D4D69D-4973-4AE1-9EBD-DCFF5A974174}" type="datetimeFigureOut">
              <a:rPr lang="en-US">
                <a:solidFill>
                  <a:srgbClr val="073E87"/>
                </a:solidFill>
              </a:rPr>
              <a:pPr>
                <a:defRPr/>
              </a:pPr>
              <a:t>3/27/2015</a:t>
            </a:fld>
            <a:endParaRPr lang="en-US">
              <a:solidFill>
                <a:srgbClr val="073E87"/>
              </a:solidFill>
            </a:endParaRPr>
          </a:p>
        </p:txBody>
      </p:sp>
      <p:sp>
        <p:nvSpPr>
          <p:cNvPr id="13" name="Footer Placeholder 5"/>
          <p:cNvSpPr>
            <a:spLocks noGrp="1"/>
          </p:cNvSpPr>
          <p:nvPr>
            <p:ph type="ftr" sz="quarter" idx="11"/>
          </p:nvPr>
        </p:nvSpPr>
        <p:spPr/>
        <p:txBody>
          <a:bodyPr/>
          <a:lstStyle>
            <a:lvl1pPr algn="l">
              <a:defRPr sz="1000"/>
            </a:lvl1pPr>
          </a:lstStyle>
          <a:p>
            <a:pPr>
              <a:defRPr/>
            </a:pPr>
            <a:endParaRPr lang="en-US">
              <a:solidFill>
                <a:srgbClr val="073E87"/>
              </a:solidFill>
            </a:endParaRPr>
          </a:p>
        </p:txBody>
      </p:sp>
      <p:sp>
        <p:nvSpPr>
          <p:cNvPr id="14" name="Slide Number Placeholder 6"/>
          <p:cNvSpPr>
            <a:spLocks noGrp="1"/>
          </p:cNvSpPr>
          <p:nvPr>
            <p:ph type="sldNum" sz="quarter" idx="12"/>
          </p:nvPr>
        </p:nvSpPr>
        <p:spPr/>
        <p:txBody>
          <a:bodyPr/>
          <a:lstStyle>
            <a:lvl1pPr algn="ctr">
              <a:defRPr/>
            </a:lvl1pPr>
          </a:lstStyle>
          <a:p>
            <a:pPr>
              <a:defRPr/>
            </a:pPr>
            <a:fld id="{4363DEA2-3C80-408B-AD53-6D9AE8AEF5A9}"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829402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lvl1pPr>
              <a:defRPr/>
            </a:lvl1pPr>
          </a:lstStyle>
          <a:p>
            <a:pPr>
              <a:defRPr/>
            </a:pPr>
            <a:fld id="{30A2A03D-1688-4A00-B6A2-955B8283993F}" type="datetimeFigureOut">
              <a:rPr lang="en-US">
                <a:solidFill>
                  <a:srgbClr val="073E87"/>
                </a:solidFill>
              </a:rPr>
              <a:pPr>
                <a:defRPr/>
              </a:pPr>
              <a:t>3/27/2015</a:t>
            </a:fld>
            <a:endParaRPr lang="en-US">
              <a:solidFill>
                <a:srgbClr val="073E87"/>
              </a:solidFill>
            </a:endParaRPr>
          </a:p>
        </p:txBody>
      </p:sp>
      <p:sp>
        <p:nvSpPr>
          <p:cNvPr id="5" name="Footer Placeholder 4"/>
          <p:cNvSpPr>
            <a:spLocks noGrp="1"/>
          </p:cNvSpPr>
          <p:nvPr>
            <p:ph type="ftr" sz="quarter" idx="11"/>
          </p:nvPr>
        </p:nvSpPr>
        <p:spPr/>
        <p:txBody>
          <a:bodyPr/>
          <a:lstStyle>
            <a:lvl1pPr algn="l">
              <a:defRPr sz="1000"/>
            </a:lvl1p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lvl1pPr algn="ctr">
              <a:defRPr/>
            </a:lvl1pPr>
          </a:lstStyle>
          <a:p>
            <a:pPr>
              <a:defRPr/>
            </a:pPr>
            <a:fld id="{799902A9-1EB7-44EF-95F3-C428F8A4DA10}"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21259136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useBgFill="1">
          <p:nvSpPr>
            <p:cNvPr id="10" name="Freeform 19"/>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fi-FI" smtClean="0"/>
              <a:t>Muokkaa perustyyl. napsautt.</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11" name="Date Placeholder 3"/>
          <p:cNvSpPr>
            <a:spLocks noGrp="1"/>
          </p:cNvSpPr>
          <p:nvPr>
            <p:ph type="dt" sz="half" idx="10"/>
          </p:nvPr>
        </p:nvSpPr>
        <p:spPr/>
        <p:txBody>
          <a:bodyPr/>
          <a:lstStyle>
            <a:lvl1pPr>
              <a:defRPr/>
            </a:lvl1pPr>
          </a:lstStyle>
          <a:p>
            <a:pPr>
              <a:defRPr/>
            </a:pPr>
            <a:fld id="{E6C673A0-EC80-425A-B07A-77304C39D805}" type="datetimeFigureOut">
              <a:rPr lang="en-US">
                <a:solidFill>
                  <a:srgbClr val="073E87"/>
                </a:solidFill>
              </a:rPr>
              <a:pPr>
                <a:defRPr/>
              </a:pPr>
              <a:t>3/27/2015</a:t>
            </a:fld>
            <a:endParaRPr lang="en-US">
              <a:solidFill>
                <a:srgbClr val="073E87"/>
              </a:solidFill>
            </a:endParaRPr>
          </a:p>
        </p:txBody>
      </p:sp>
      <p:sp>
        <p:nvSpPr>
          <p:cNvPr id="12" name="Footer Placeholder 4"/>
          <p:cNvSpPr>
            <a:spLocks noGrp="1"/>
          </p:cNvSpPr>
          <p:nvPr>
            <p:ph type="ftr" sz="quarter" idx="11"/>
          </p:nvPr>
        </p:nvSpPr>
        <p:spPr/>
        <p:txBody>
          <a:bodyPr/>
          <a:lstStyle>
            <a:lvl1pPr algn="l">
              <a:defRPr sz="1000"/>
            </a:lvl1pPr>
          </a:lstStyle>
          <a:p>
            <a:pPr>
              <a:defRPr/>
            </a:pPr>
            <a:endParaRPr lang="en-US">
              <a:solidFill>
                <a:srgbClr val="073E87"/>
              </a:solidFill>
            </a:endParaRPr>
          </a:p>
        </p:txBody>
      </p:sp>
      <p:sp>
        <p:nvSpPr>
          <p:cNvPr id="13" name="Slide Number Placeholder 5"/>
          <p:cNvSpPr>
            <a:spLocks noGrp="1"/>
          </p:cNvSpPr>
          <p:nvPr>
            <p:ph type="sldNum" sz="quarter" idx="12"/>
          </p:nvPr>
        </p:nvSpPr>
        <p:spPr/>
        <p:txBody>
          <a:bodyPr/>
          <a:lstStyle>
            <a:lvl1pPr algn="ctr">
              <a:defRPr/>
            </a:lvl1pPr>
          </a:lstStyle>
          <a:p>
            <a:pPr>
              <a:defRPr/>
            </a:pPr>
            <a:fld id="{F16D342C-DD26-48A4-8648-B57061A37DF0}"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8573600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1_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pPr>
              <a:defRPr/>
            </a:pPr>
            <a:r>
              <a:rPr lang="fi-FI" altLang="fi-FI">
                <a:solidFill>
                  <a:srgbClr val="073E87"/>
                </a:solidFill>
              </a:rPr>
              <a:t>Vuosi-kk-pv</a:t>
            </a:r>
          </a:p>
        </p:txBody>
      </p:sp>
      <p:sp>
        <p:nvSpPr>
          <p:cNvPr id="5" name="Alatunnisteen paikkamerkki 4"/>
          <p:cNvSpPr>
            <a:spLocks noGrp="1"/>
          </p:cNvSpPr>
          <p:nvPr>
            <p:ph type="ftr" sz="quarter" idx="11"/>
          </p:nvPr>
        </p:nvSpPr>
        <p:spPr/>
        <p:txBody>
          <a:bodyPr/>
          <a:lstStyle>
            <a:lvl1pPr>
              <a:defRPr/>
            </a:lvl1pPr>
          </a:lstStyle>
          <a:p>
            <a:pPr>
              <a:defRPr/>
            </a:pPr>
            <a:r>
              <a:rPr lang="fi-FI" altLang="fi-FI">
                <a:solidFill>
                  <a:srgbClr val="073E87"/>
                </a:solidFill>
              </a:rPr>
              <a:t>Tapahtuma Esiintyjä</a:t>
            </a:r>
          </a:p>
        </p:txBody>
      </p:sp>
      <p:sp>
        <p:nvSpPr>
          <p:cNvPr id="6" name="Dian numeron paikkamerkki 5"/>
          <p:cNvSpPr>
            <a:spLocks noGrp="1"/>
          </p:cNvSpPr>
          <p:nvPr>
            <p:ph type="sldNum" sz="quarter" idx="12"/>
          </p:nvPr>
        </p:nvSpPr>
        <p:spPr/>
        <p:txBody>
          <a:bodyPr/>
          <a:lstStyle>
            <a:lvl1pPr>
              <a:defRPr/>
            </a:lvl1pPr>
          </a:lstStyle>
          <a:p>
            <a:pPr>
              <a:defRPr/>
            </a:pPr>
            <a:fld id="{7BCE45CB-302D-47A6-888C-4FB173A363AC}" type="slidenum">
              <a:rPr lang="fi-FI" altLang="fi-FI">
                <a:solidFill>
                  <a:srgbClr val="073E87"/>
                </a:solidFill>
              </a:rPr>
              <a:pPr>
                <a:defRPr/>
              </a:pPr>
              <a:t>‹#›</a:t>
            </a:fld>
            <a:endParaRPr lang="fi-FI" altLang="fi-FI">
              <a:solidFill>
                <a:srgbClr val="073E87"/>
              </a:solidFill>
            </a:endParaRPr>
          </a:p>
        </p:txBody>
      </p:sp>
    </p:spTree>
    <p:extLst>
      <p:ext uri="{BB962C8B-B14F-4D97-AF65-F5344CB8AC3E}">
        <p14:creationId xmlns:p14="http://schemas.microsoft.com/office/powerpoint/2010/main" val="19630037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10" name="Date Placeholder 3"/>
          <p:cNvSpPr>
            <a:spLocks noGrp="1"/>
          </p:cNvSpPr>
          <p:nvPr>
            <p:ph type="dt" sz="half" idx="10"/>
          </p:nvPr>
        </p:nvSpPr>
        <p:spPr/>
        <p:txBody>
          <a:bodyPr/>
          <a:lstStyle>
            <a:lvl1pPr>
              <a:defRPr/>
            </a:lvl1pPr>
          </a:lstStyle>
          <a:p>
            <a:pPr>
              <a:defRPr/>
            </a:pPr>
            <a:fld id="{50750937-8F8A-4E34-A65B-30BAE892B1A3}" type="datetimeFigureOut">
              <a:rPr lang="en-US"/>
              <a:pPr>
                <a:defRPr/>
              </a:pPr>
              <a:t>3/27/2015</a:t>
            </a:fld>
            <a:endParaRPr lang="en-US"/>
          </a:p>
        </p:txBody>
      </p:sp>
      <p:sp>
        <p:nvSpPr>
          <p:cNvPr id="11" name="Footer Placeholder 4"/>
          <p:cNvSpPr>
            <a:spLocks noGrp="1"/>
          </p:cNvSpPr>
          <p:nvPr>
            <p:ph type="ftr" sz="quarter" idx="11"/>
          </p:nvPr>
        </p:nvSpPr>
        <p:spPr/>
        <p:txBody>
          <a:bodyPr/>
          <a:lstStyle>
            <a:lvl1pPr algn="l">
              <a:defRPr sz="1000"/>
            </a:lvl1pPr>
          </a:lstStyle>
          <a:p>
            <a:pPr>
              <a:defRPr/>
            </a:pPr>
            <a:endParaRPr lang="en-US"/>
          </a:p>
        </p:txBody>
      </p:sp>
      <p:sp>
        <p:nvSpPr>
          <p:cNvPr id="12" name="Slide Number Placeholder 5"/>
          <p:cNvSpPr>
            <a:spLocks noGrp="1"/>
          </p:cNvSpPr>
          <p:nvPr>
            <p:ph type="sldNum" sz="quarter" idx="12"/>
          </p:nvPr>
        </p:nvSpPr>
        <p:spPr/>
        <p:txBody>
          <a:bodyPr/>
          <a:lstStyle>
            <a:lvl1pPr algn="ctr">
              <a:defRPr/>
            </a:lvl1pPr>
          </a:lstStyle>
          <a:p>
            <a:pPr>
              <a:defRPr/>
            </a:pPr>
            <a:fld id="{84F52FF9-16FF-475D-9CCA-0586A1035DBA}" type="slidenum">
              <a:rPr lang="en-US"/>
              <a:pPr>
                <a:defRPr/>
              </a:pPr>
              <a:t>‹#›</a:t>
            </a:fld>
            <a:endParaRPr lang="en-US"/>
          </a:p>
        </p:txBody>
      </p:sp>
    </p:spTree>
    <p:extLst>
      <p:ext uri="{BB962C8B-B14F-4D97-AF65-F5344CB8AC3E}">
        <p14:creationId xmlns:p14="http://schemas.microsoft.com/office/powerpoint/2010/main" val="21388500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Date Placeholder 4"/>
          <p:cNvSpPr>
            <a:spLocks noGrp="1"/>
          </p:cNvSpPr>
          <p:nvPr>
            <p:ph type="dt" sz="half" idx="15"/>
          </p:nvPr>
        </p:nvSpPr>
        <p:spPr/>
        <p:txBody>
          <a:bodyPr/>
          <a:lstStyle>
            <a:lvl1pPr>
              <a:defRPr/>
            </a:lvl1pPr>
          </a:lstStyle>
          <a:p>
            <a:pPr>
              <a:defRPr/>
            </a:pPr>
            <a:fld id="{1F514BAC-ADC9-40C6-9932-1543876F8EF1}" type="datetimeFigureOut">
              <a:rPr lang="en-US"/>
              <a:pPr>
                <a:defRPr/>
              </a:pPr>
              <a:t>3/27/2015</a:t>
            </a:fld>
            <a:endParaRPr lang="en-US"/>
          </a:p>
        </p:txBody>
      </p:sp>
      <p:sp>
        <p:nvSpPr>
          <p:cNvPr id="6" name="Footer Placeholder 5"/>
          <p:cNvSpPr>
            <a:spLocks noGrp="1"/>
          </p:cNvSpPr>
          <p:nvPr>
            <p:ph type="ftr" sz="quarter" idx="16"/>
          </p:nvPr>
        </p:nvSpPr>
        <p:spPr/>
        <p:txBody>
          <a:bodyPr/>
          <a:lstStyle>
            <a:lvl1pPr algn="l">
              <a:defRPr sz="1000"/>
            </a:lvl1pPr>
          </a:lstStyle>
          <a:p>
            <a:pPr>
              <a:defRPr/>
            </a:pPr>
            <a:endParaRPr lang="en-US"/>
          </a:p>
        </p:txBody>
      </p:sp>
      <p:sp>
        <p:nvSpPr>
          <p:cNvPr id="7" name="Slide Number Placeholder 6"/>
          <p:cNvSpPr>
            <a:spLocks noGrp="1"/>
          </p:cNvSpPr>
          <p:nvPr>
            <p:ph type="sldNum" sz="quarter" idx="17"/>
          </p:nvPr>
        </p:nvSpPr>
        <p:spPr/>
        <p:txBody>
          <a:bodyPr/>
          <a:lstStyle>
            <a:lvl1pPr algn="ctr">
              <a:defRPr/>
            </a:lvl1pPr>
          </a:lstStyle>
          <a:p>
            <a:pPr>
              <a:defRPr/>
            </a:pPr>
            <a:fld id="{69289706-E1D8-4A52-8D90-5248B3C16FFD}" type="slidenum">
              <a:rPr lang="en-US"/>
              <a:pPr>
                <a:defRPr/>
              </a:pPr>
              <a:t>‹#›</a:t>
            </a:fld>
            <a:endParaRPr lang="en-US"/>
          </a:p>
        </p:txBody>
      </p:sp>
      <p:pic>
        <p:nvPicPr>
          <p:cNvPr id="8" name="Picture 1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08850" y="333375"/>
            <a:ext cx="14954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2560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lvl1pPr>
              <a:defRPr/>
            </a:lvl1pPr>
          </a:lstStyle>
          <a:p>
            <a:pPr>
              <a:defRPr/>
            </a:pPr>
            <a:fld id="{2B4F55EC-3D14-4824-8B1B-B9C834F8F301}" type="datetimeFigureOut">
              <a:rPr lang="en-US"/>
              <a:pPr>
                <a:defRPr/>
              </a:pPr>
              <a:t>3/27/2015</a:t>
            </a:fld>
            <a:endParaRPr lang="en-US"/>
          </a:p>
        </p:txBody>
      </p:sp>
      <p:sp>
        <p:nvSpPr>
          <p:cNvPr id="8" name="Footer Placeholder 7"/>
          <p:cNvSpPr>
            <a:spLocks noGrp="1"/>
          </p:cNvSpPr>
          <p:nvPr>
            <p:ph type="ftr" sz="quarter" idx="11"/>
          </p:nvPr>
        </p:nvSpPr>
        <p:spPr/>
        <p:txBody>
          <a:bodyPr/>
          <a:lstStyle>
            <a:lvl1pPr algn="l">
              <a:defRPr sz="1000"/>
            </a:lvl1pPr>
          </a:lstStyle>
          <a:p>
            <a:pPr>
              <a:defRPr/>
            </a:pPr>
            <a:endParaRPr lang="en-US"/>
          </a:p>
        </p:txBody>
      </p:sp>
      <p:sp>
        <p:nvSpPr>
          <p:cNvPr id="9" name="Slide Number Placeholder 8"/>
          <p:cNvSpPr>
            <a:spLocks noGrp="1"/>
          </p:cNvSpPr>
          <p:nvPr>
            <p:ph type="sldNum" sz="quarter" idx="12"/>
          </p:nvPr>
        </p:nvSpPr>
        <p:spPr/>
        <p:txBody>
          <a:bodyPr/>
          <a:lstStyle>
            <a:lvl1pPr algn="ctr">
              <a:defRPr/>
            </a:lvl1pPr>
          </a:lstStyle>
          <a:p>
            <a:pPr>
              <a:defRPr/>
            </a:pPr>
            <a:fld id="{15AA233D-99C1-4254-AFB8-829BD7ED3015}" type="slidenum">
              <a:rPr lang="en-US"/>
              <a:pPr>
                <a:defRPr/>
              </a:pPr>
              <a:t>‹#›</a:t>
            </a:fld>
            <a:endParaRPr lang="en-US"/>
          </a:p>
        </p:txBody>
      </p:sp>
    </p:spTree>
    <p:extLst>
      <p:ext uri="{BB962C8B-B14F-4D97-AF65-F5344CB8AC3E}">
        <p14:creationId xmlns:p14="http://schemas.microsoft.com/office/powerpoint/2010/main" val="3841593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Date Placeholder 2"/>
          <p:cNvSpPr>
            <a:spLocks noGrp="1"/>
          </p:cNvSpPr>
          <p:nvPr>
            <p:ph type="dt" sz="half" idx="10"/>
          </p:nvPr>
        </p:nvSpPr>
        <p:spPr/>
        <p:txBody>
          <a:bodyPr/>
          <a:lstStyle>
            <a:lvl1pPr>
              <a:defRPr/>
            </a:lvl1pPr>
          </a:lstStyle>
          <a:p>
            <a:pPr>
              <a:defRPr/>
            </a:pPr>
            <a:fld id="{33BC8E08-23C3-41B1-88DE-25BB53CB46E6}" type="datetimeFigureOut">
              <a:rPr lang="en-US"/>
              <a:pPr>
                <a:defRPr/>
              </a:pPr>
              <a:t>3/27/2015</a:t>
            </a:fld>
            <a:endParaRPr lang="en-US"/>
          </a:p>
        </p:txBody>
      </p:sp>
      <p:sp>
        <p:nvSpPr>
          <p:cNvPr id="4" name="Footer Placeholder 3"/>
          <p:cNvSpPr>
            <a:spLocks noGrp="1"/>
          </p:cNvSpPr>
          <p:nvPr>
            <p:ph type="ftr" sz="quarter" idx="11"/>
          </p:nvPr>
        </p:nvSpPr>
        <p:spPr/>
        <p:txBody>
          <a:bodyPr/>
          <a:lstStyle>
            <a:lvl1pPr algn="l">
              <a:defRPr sz="1000"/>
            </a:lvl1pPr>
          </a:lstStyle>
          <a:p>
            <a:pPr>
              <a:defRPr/>
            </a:pPr>
            <a:endParaRPr lang="en-US"/>
          </a:p>
        </p:txBody>
      </p:sp>
      <p:sp>
        <p:nvSpPr>
          <p:cNvPr id="5" name="Slide Number Placeholder 4"/>
          <p:cNvSpPr>
            <a:spLocks noGrp="1"/>
          </p:cNvSpPr>
          <p:nvPr>
            <p:ph type="sldNum" sz="quarter" idx="12"/>
          </p:nvPr>
        </p:nvSpPr>
        <p:spPr/>
        <p:txBody>
          <a:bodyPr/>
          <a:lstStyle>
            <a:lvl1pPr algn="ctr">
              <a:defRPr/>
            </a:lvl1pPr>
          </a:lstStyle>
          <a:p>
            <a:pPr>
              <a:defRPr/>
            </a:pPr>
            <a:fld id="{CD03A05A-453F-4D67-BB72-B4D4E0309CAF}" type="slidenum">
              <a:rPr lang="en-US"/>
              <a:pPr>
                <a:defRPr/>
              </a:pPr>
              <a:t>‹#›</a:t>
            </a:fld>
            <a:endParaRPr lang="en-US"/>
          </a:p>
        </p:txBody>
      </p:sp>
    </p:spTree>
    <p:extLst>
      <p:ext uri="{BB962C8B-B14F-4D97-AF65-F5344CB8AC3E}">
        <p14:creationId xmlns:p14="http://schemas.microsoft.com/office/powerpoint/2010/main" val="4056736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5"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6"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p:nvSpPr>
            <p:cNvPr id="7"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useBgFill="1">
          <p:nvSpPr>
            <p:cNvPr id="8"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sp>
        <p:nvSpPr>
          <p:cNvPr id="9" name="Date Placeholder 1"/>
          <p:cNvSpPr>
            <a:spLocks noGrp="1"/>
          </p:cNvSpPr>
          <p:nvPr>
            <p:ph type="dt" sz="half" idx="10"/>
          </p:nvPr>
        </p:nvSpPr>
        <p:spPr/>
        <p:txBody>
          <a:bodyPr/>
          <a:lstStyle>
            <a:lvl1pPr>
              <a:defRPr/>
            </a:lvl1pPr>
          </a:lstStyle>
          <a:p>
            <a:pPr>
              <a:defRPr/>
            </a:pPr>
            <a:fld id="{59191EE7-DAB6-4943-8623-10F177A978C8}" type="datetimeFigureOut">
              <a:rPr lang="en-US"/>
              <a:pPr>
                <a:defRPr/>
              </a:pPr>
              <a:t>3/27/2015</a:t>
            </a:fld>
            <a:endParaRPr lang="en-US"/>
          </a:p>
        </p:txBody>
      </p:sp>
      <p:sp>
        <p:nvSpPr>
          <p:cNvPr id="10" name="Footer Placeholder 2"/>
          <p:cNvSpPr>
            <a:spLocks noGrp="1"/>
          </p:cNvSpPr>
          <p:nvPr>
            <p:ph type="ftr" sz="quarter" idx="11"/>
          </p:nvPr>
        </p:nvSpPr>
        <p:spPr/>
        <p:txBody>
          <a:bodyPr/>
          <a:lstStyle>
            <a:lvl1pPr algn="l">
              <a:defRPr sz="1000"/>
            </a:lvl1pPr>
          </a:lstStyle>
          <a:p>
            <a:pPr>
              <a:defRPr/>
            </a:pPr>
            <a:endParaRPr lang="en-US"/>
          </a:p>
        </p:txBody>
      </p:sp>
      <p:sp>
        <p:nvSpPr>
          <p:cNvPr id="11" name="Slide Number Placeholder 3"/>
          <p:cNvSpPr>
            <a:spLocks noGrp="1"/>
          </p:cNvSpPr>
          <p:nvPr>
            <p:ph type="sldNum" sz="quarter" idx="12"/>
          </p:nvPr>
        </p:nvSpPr>
        <p:spPr/>
        <p:txBody>
          <a:bodyPr/>
          <a:lstStyle>
            <a:lvl1pPr algn="ctr">
              <a:defRPr/>
            </a:lvl1pPr>
          </a:lstStyle>
          <a:p>
            <a:pPr>
              <a:defRPr/>
            </a:pPr>
            <a:fld id="{DB2D5B38-0330-4043-BE19-53728A1D3DF2}" type="slidenum">
              <a:rPr lang="en-US"/>
              <a:pPr>
                <a:defRPr/>
              </a:pPr>
              <a:t>‹#›</a:t>
            </a:fld>
            <a:endParaRPr lang="en-US"/>
          </a:p>
        </p:txBody>
      </p:sp>
    </p:spTree>
    <p:extLst>
      <p:ext uri="{BB962C8B-B14F-4D97-AF65-F5344CB8AC3E}">
        <p14:creationId xmlns:p14="http://schemas.microsoft.com/office/powerpoint/2010/main" val="1361344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useBgFill="1">
          <p:nvSpPr>
            <p:cNvPr id="11" name="Freeform 28"/>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i-FI" smtClean="0"/>
              <a:t>Muokkaa perustyyl. napsautt.</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12" name="Date Placeholder 4"/>
          <p:cNvSpPr>
            <a:spLocks noGrp="1"/>
          </p:cNvSpPr>
          <p:nvPr>
            <p:ph type="dt" sz="half" idx="10"/>
          </p:nvPr>
        </p:nvSpPr>
        <p:spPr/>
        <p:txBody>
          <a:bodyPr/>
          <a:lstStyle>
            <a:lvl1pPr>
              <a:defRPr/>
            </a:lvl1pPr>
          </a:lstStyle>
          <a:p>
            <a:pPr>
              <a:defRPr/>
            </a:pPr>
            <a:fld id="{BE7AB85F-B110-4FB5-9931-75EADCF42D20}" type="datetimeFigureOut">
              <a:rPr lang="en-US"/>
              <a:pPr>
                <a:defRPr/>
              </a:pPr>
              <a:t>3/27/2015</a:t>
            </a:fld>
            <a:endParaRPr lang="en-US"/>
          </a:p>
        </p:txBody>
      </p:sp>
      <p:sp>
        <p:nvSpPr>
          <p:cNvPr id="13" name="Footer Placeholder 5"/>
          <p:cNvSpPr>
            <a:spLocks noGrp="1"/>
          </p:cNvSpPr>
          <p:nvPr>
            <p:ph type="ftr" sz="quarter" idx="11"/>
          </p:nvPr>
        </p:nvSpPr>
        <p:spPr/>
        <p:txBody>
          <a:bodyPr/>
          <a:lstStyle>
            <a:lvl1pPr algn="l">
              <a:defRPr sz="1000"/>
            </a:lvl1pPr>
          </a:lstStyle>
          <a:p>
            <a:pPr>
              <a:defRPr/>
            </a:pPr>
            <a:endParaRPr lang="en-US"/>
          </a:p>
        </p:txBody>
      </p:sp>
      <p:sp>
        <p:nvSpPr>
          <p:cNvPr id="14" name="Slide Number Placeholder 6"/>
          <p:cNvSpPr>
            <a:spLocks noGrp="1"/>
          </p:cNvSpPr>
          <p:nvPr>
            <p:ph type="sldNum" sz="quarter" idx="12"/>
          </p:nvPr>
        </p:nvSpPr>
        <p:spPr/>
        <p:txBody>
          <a:bodyPr/>
          <a:lstStyle>
            <a:lvl1pPr algn="ctr">
              <a:defRPr/>
            </a:lvl1pPr>
          </a:lstStyle>
          <a:p>
            <a:pPr>
              <a:defRPr/>
            </a:pPr>
            <a:fld id="{6D7120AE-FF43-4A60-80C2-298F4BA2CB49}" type="slidenum">
              <a:rPr lang="en-US"/>
              <a:pPr>
                <a:defRPr/>
              </a:pPr>
              <a:t>‹#›</a:t>
            </a:fld>
            <a:endParaRPr lang="en-US"/>
          </a:p>
        </p:txBody>
      </p:sp>
    </p:spTree>
    <p:extLst>
      <p:ext uri="{BB962C8B-B14F-4D97-AF65-F5344CB8AC3E}">
        <p14:creationId xmlns:p14="http://schemas.microsoft.com/office/powerpoint/2010/main" val="684848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1034"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1035"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p:nvSpPr>
            <p:cNvPr id="1036"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smtClean="0"/>
              <a:t>Muokkaa perustyyl. napsautt.</a:t>
            </a:r>
            <a:endParaRPr lang="en-US" altLang="fi-FI"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2"/>
                </a:solidFill>
              </a:defRPr>
            </a:lvl1pPr>
          </a:lstStyle>
          <a:p>
            <a:pPr>
              <a:defRPr/>
            </a:pPr>
            <a:fld id="{7B2E3CA8-EDCF-4BC3-9424-9BC0795C5AFC}" type="datetimeFigureOut">
              <a:rPr lang="en-US"/>
              <a:pPr>
                <a:defRPr/>
              </a:pPr>
              <a:t>3/27/2015</a:t>
            </a:fld>
            <a:endParaRPr lang="en-US" sz="1400"/>
          </a:p>
        </p:txBody>
      </p:sp>
      <p:sp>
        <p:nvSpPr>
          <p:cNvPr id="5" name="Footer Placeholder 4"/>
          <p:cNvSpPr>
            <a:spLocks noGrp="1"/>
          </p:cNvSpPr>
          <p:nvPr>
            <p:ph type="ftr" sz="quarter" idx="3"/>
          </p:nvPr>
        </p:nvSpPr>
        <p:spPr>
          <a:xfrm>
            <a:off x="193675" y="6249988"/>
            <a:ext cx="378618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2"/>
                </a:solidFill>
              </a:defRPr>
            </a:lvl1pPr>
          </a:lstStyle>
          <a:p>
            <a:pPr>
              <a:defRPr/>
            </a:pPr>
            <a:fld id="{3B2238A4-4F92-4B91-8D92-BA86B994E7DF}" type="slidenum">
              <a:rPr lang="en-US"/>
              <a:pPr>
                <a:defRPr/>
              </a:pPr>
              <a:t>‹#›</a:t>
            </a:fld>
            <a:endParaRPr lang="en-US" sz="1600"/>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endParaRPr lang="en-US" altLang="fi-FI" smtClean="0"/>
          </a:p>
        </p:txBody>
      </p:sp>
    </p:spTree>
  </p:cSld>
  <p:clrMap bg1="lt1" tx1="dk1" bg2="lt2" tx2="dk2" accent1="accent1" accent2="accent2" accent3="accent3" accent4="accent4" accent5="accent5" accent6="accent6" hlink="hlink" folHlink="folHlink"/>
  <p:sldLayoutIdLst>
    <p:sldLayoutId id="2147484195" r:id="rId1"/>
    <p:sldLayoutId id="2147484196" r:id="rId2"/>
    <p:sldLayoutId id="2147484194" r:id="rId3"/>
    <p:sldLayoutId id="2147484197" r:id="rId4"/>
    <p:sldLayoutId id="2147484198" r:id="rId5"/>
    <p:sldLayoutId id="2147484199" r:id="rId6"/>
    <p:sldLayoutId id="2147484200" r:id="rId7"/>
    <p:sldLayoutId id="2147484201" r:id="rId8"/>
    <p:sldLayoutId id="2147484202" r:id="rId9"/>
    <p:sldLayoutId id="2147484203" r:id="rId10"/>
    <p:sldLayoutId id="2147484204" r:id="rId11"/>
    <p:sldLayoutId id="2147484205" r:id="rId12"/>
    <p:sldLayoutId id="2147484233" r:id="rId13"/>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rgbClr val="FFFFFF"/>
          </a:solidFill>
          <a:latin typeface="+mj-lt"/>
          <a:ea typeface="+mj-ea"/>
          <a:cs typeface="+mj-cs"/>
        </a:defRPr>
      </a:lvl1pPr>
      <a:lvl2pPr algn="ctr" rtl="0" eaLnBrk="1" fontAlgn="base" hangingPunct="1">
        <a:spcBef>
          <a:spcPct val="0"/>
        </a:spcBef>
        <a:spcAft>
          <a:spcPct val="0"/>
        </a:spcAft>
        <a:defRPr sz="4400">
          <a:solidFill>
            <a:srgbClr val="FFFFFF"/>
          </a:solidFill>
          <a:latin typeface="Candara" pitchFamily="34" charset="0"/>
        </a:defRPr>
      </a:lvl2pPr>
      <a:lvl3pPr algn="ctr" rtl="0" eaLnBrk="1" fontAlgn="base" hangingPunct="1">
        <a:spcBef>
          <a:spcPct val="0"/>
        </a:spcBef>
        <a:spcAft>
          <a:spcPct val="0"/>
        </a:spcAft>
        <a:defRPr sz="4400">
          <a:solidFill>
            <a:srgbClr val="FFFFFF"/>
          </a:solidFill>
          <a:latin typeface="Candara" pitchFamily="34" charset="0"/>
        </a:defRPr>
      </a:lvl3pPr>
      <a:lvl4pPr algn="ctr" rtl="0" eaLnBrk="1" fontAlgn="base" hangingPunct="1">
        <a:spcBef>
          <a:spcPct val="0"/>
        </a:spcBef>
        <a:spcAft>
          <a:spcPct val="0"/>
        </a:spcAft>
        <a:defRPr sz="4400">
          <a:solidFill>
            <a:srgbClr val="FFFFFF"/>
          </a:solidFill>
          <a:latin typeface="Candara" pitchFamily="34" charset="0"/>
        </a:defRPr>
      </a:lvl4pPr>
      <a:lvl5pPr algn="ctr" rtl="0" eaLnBrk="1" fontAlgn="base" hangingPunct="1">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1" fontAlgn="base" hangingPunct="1">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1" fontAlgn="base" hangingPunct="1">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1" fontAlgn="base" hangingPunct="1">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1" fontAlgn="base" hangingPunct="1">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1" fontAlgn="base" hangingPunct="1">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FD9FA25-9A5F-434D-8E25-D5887732F2B2}" type="datetimeFigureOut">
              <a:rPr lang="fi-FI" smtClean="0">
                <a:solidFill>
                  <a:prstClr val="black">
                    <a:tint val="75000"/>
                  </a:prstClr>
                </a:solidFill>
                <a:latin typeface="Calibri"/>
              </a:rPr>
              <a:pPr fontAlgn="auto">
                <a:spcBef>
                  <a:spcPts val="0"/>
                </a:spcBef>
                <a:spcAft>
                  <a:spcPts val="0"/>
                </a:spcAft>
              </a:pPr>
              <a:t>27.3.2015</a:t>
            </a:fld>
            <a:endParaRPr lang="fi-FI">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fi-FI">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5324E992-D647-42E7-8B32-0486896A9B7D}" type="slidenum">
              <a:rPr lang="fi-FI" smtClean="0">
                <a:solidFill>
                  <a:prstClr val="black">
                    <a:tint val="75000"/>
                  </a:prstClr>
                </a:solidFill>
                <a:latin typeface="Calibri"/>
              </a:rPr>
              <a:pPr fontAlgn="auto">
                <a:spcBef>
                  <a:spcPts val="0"/>
                </a:spcBef>
                <a:spcAft>
                  <a:spcPts val="0"/>
                </a:spcAft>
              </a:pPr>
              <a:t>‹#›</a:t>
            </a:fld>
            <a:endParaRPr lang="fi-FI">
              <a:solidFill>
                <a:prstClr val="black">
                  <a:tint val="75000"/>
                </a:prstClr>
              </a:solidFill>
              <a:latin typeface="Calibri"/>
            </a:endParaRPr>
          </a:p>
        </p:txBody>
      </p:sp>
    </p:spTree>
    <p:extLst>
      <p:ext uri="{BB962C8B-B14F-4D97-AF65-F5344CB8AC3E}">
        <p14:creationId xmlns:p14="http://schemas.microsoft.com/office/powerpoint/2010/main" val="3886541267"/>
      </p:ext>
    </p:extLst>
  </p:cSld>
  <p:clrMap bg1="lt1" tx1="dk1" bg2="lt2" tx2="dk2" accent1="accent1" accent2="accent2" accent3="accent3" accent4="accent4" accent5="accent5" accent6="accent6" hlink="hlink" folHlink="folHlink"/>
  <p:sldLayoutIdLst>
    <p:sldLayoutId id="2147484207"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1034"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sp>
          <p:nvSpPr>
            <p:cNvPr id="1035"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p:nvSpPr>
            <p:cNvPr id="1036"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i-FI" smtClean="0">
                <a:solidFill>
                  <a:prstClr val="black"/>
                </a:solidFill>
                <a:cs typeface="Arial" charset="0"/>
              </a:endParaRPr>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smtClean="0">
                <a:solidFill>
                  <a:prstClr val="black"/>
                </a:solidFill>
                <a:cs typeface="Arial" charset="0"/>
              </a:endParaRPr>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smtClean="0"/>
              <a:t>Muokkaa perustyyl. napsautt.</a:t>
            </a:r>
            <a:endParaRPr lang="en-US" altLang="fi-FI"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2"/>
                </a:solidFill>
                <a:cs typeface="+mn-cs"/>
              </a:defRPr>
            </a:lvl1pPr>
          </a:lstStyle>
          <a:p>
            <a:pPr>
              <a:defRPr/>
            </a:pPr>
            <a:fld id="{9F7CAA86-93BE-40C5-AF9A-ED318F47E449}" type="datetimeFigureOut">
              <a:rPr lang="en-US">
                <a:solidFill>
                  <a:srgbClr val="073E87"/>
                </a:solidFill>
              </a:rPr>
              <a:pPr>
                <a:defRPr/>
              </a:pPr>
              <a:t>3/27/2015</a:t>
            </a:fld>
            <a:endParaRPr lang="en-US" sz="1400">
              <a:solidFill>
                <a:srgbClr val="073E87"/>
              </a:solidFill>
            </a:endParaRPr>
          </a:p>
        </p:txBody>
      </p:sp>
      <p:sp>
        <p:nvSpPr>
          <p:cNvPr id="5" name="Footer Placeholder 4"/>
          <p:cNvSpPr>
            <a:spLocks noGrp="1"/>
          </p:cNvSpPr>
          <p:nvPr>
            <p:ph type="ftr" sz="quarter" idx="3"/>
          </p:nvPr>
        </p:nvSpPr>
        <p:spPr>
          <a:xfrm>
            <a:off x="193675" y="6249988"/>
            <a:ext cx="378618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cs typeface="+mn-cs"/>
              </a:defRPr>
            </a:lvl1pPr>
          </a:lstStyle>
          <a:p>
            <a:pPr>
              <a:defRPr/>
            </a:pPr>
            <a:endParaRPr lang="en-US">
              <a:solidFill>
                <a:srgbClr val="073E87"/>
              </a:solidFill>
            </a:endParaRP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2"/>
                </a:solidFill>
                <a:cs typeface="+mn-cs"/>
              </a:defRPr>
            </a:lvl1pPr>
          </a:lstStyle>
          <a:p>
            <a:pPr>
              <a:defRPr/>
            </a:pPr>
            <a:fld id="{2959C6E2-BA6D-4A3F-A916-C962DF6293A6}" type="slidenum">
              <a:rPr lang="en-US">
                <a:solidFill>
                  <a:srgbClr val="073E87"/>
                </a:solidFill>
              </a:rPr>
              <a:pPr>
                <a:defRPr/>
              </a:pPr>
              <a:t>‹#›</a:t>
            </a:fld>
            <a:endParaRPr lang="en-US" sz="1600">
              <a:solidFill>
                <a:srgbClr val="073E87"/>
              </a:solidFill>
            </a:endParaRPr>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endParaRPr lang="en-US" altLang="fi-FI" smtClean="0"/>
          </a:p>
        </p:txBody>
      </p:sp>
    </p:spTree>
    <p:extLst>
      <p:ext uri="{BB962C8B-B14F-4D97-AF65-F5344CB8AC3E}">
        <p14:creationId xmlns:p14="http://schemas.microsoft.com/office/powerpoint/2010/main" val="1187741975"/>
      </p:ext>
    </p:extLst>
  </p:cSld>
  <p:clrMap bg1="lt1" tx1="dk1" bg2="lt2" tx2="dk2" accent1="accent1" accent2="accent2" accent3="accent3" accent4="accent4" accent5="accent5" accent6="accent6" hlink="hlink" folHlink="folHlink"/>
  <p:sldLayoutIdLst>
    <p:sldLayoutId id="2147484220"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 id="2147484231" r:id="rId12"/>
    <p:sldLayoutId id="2147484232" r:id="rId1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elkakanava.fi/"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www.selkaliitto.fi/"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0.xml"/><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fimea.fi/vaestolle/laaketiedon_luotettavu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pteekki.fi/apteekin-neuvot/annosteluvideot.html" TargetMode="External"/><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www.allergia.fi/" TargetMode="External"/><Relationship Id="rId4" Type="http://schemas.openxmlformats.org/officeDocument/2006/relationships/hyperlink" Target="http://www.hengitysliitto.fi/"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p:cNvSpPr>
            <a:spLocks noGrp="1"/>
          </p:cNvSpPr>
          <p:nvPr>
            <p:ph type="ctrTitle"/>
          </p:nvPr>
        </p:nvSpPr>
        <p:spPr>
          <a:xfrm>
            <a:off x="611188" y="2205038"/>
            <a:ext cx="7772400" cy="2952750"/>
          </a:xfrm>
        </p:spPr>
        <p:txBody>
          <a:bodyPr/>
          <a:lstStyle/>
          <a:p>
            <a:pPr eaLnBrk="1" hangingPunct="1"/>
            <a:r>
              <a:rPr lang="fi-FI" altLang="fi-FI" dirty="0" smtClean="0"/>
              <a:t>Lääkehoidon päivä 2015</a:t>
            </a:r>
            <a:br>
              <a:rPr lang="fi-FI" altLang="fi-FI" dirty="0" smtClean="0"/>
            </a:br>
            <a:r>
              <a:rPr lang="fi-FI" altLang="fi-FI" sz="2000" dirty="0" smtClean="0">
                <a:solidFill>
                  <a:schemeClr val="bg1"/>
                </a:solidFill>
              </a:rPr>
              <a:t>”Toimiiko lääkehoitosi?” </a:t>
            </a:r>
            <a:br>
              <a:rPr lang="fi-FI" altLang="fi-FI" sz="2000" dirty="0" smtClean="0">
                <a:solidFill>
                  <a:schemeClr val="bg1"/>
                </a:solidFill>
              </a:rPr>
            </a:br>
            <a:r>
              <a:rPr lang="fi-FI" altLang="fi-FI" sz="2000" dirty="0" smtClean="0">
                <a:solidFill>
                  <a:schemeClr val="bg1"/>
                </a:solidFill>
              </a:rPr>
              <a:t>– lääkehoidon seuranta erilaisten sairauksien näkökulmista</a:t>
            </a:r>
            <a:br>
              <a:rPr lang="fi-FI" altLang="fi-FI" sz="2000" dirty="0" smtClean="0">
                <a:solidFill>
                  <a:schemeClr val="bg1"/>
                </a:solidFill>
              </a:rPr>
            </a:br>
            <a:r>
              <a:rPr lang="fi-FI" altLang="fi-FI" sz="2000" dirty="0" smtClean="0">
                <a:solidFill>
                  <a:schemeClr val="bg1"/>
                </a:solidFill>
              </a:rPr>
              <a:t/>
            </a:r>
            <a:br>
              <a:rPr lang="fi-FI" altLang="fi-FI" sz="2000" dirty="0" smtClean="0">
                <a:solidFill>
                  <a:schemeClr val="bg1"/>
                </a:solidFill>
              </a:rPr>
            </a:br>
            <a:r>
              <a:rPr lang="fi-FI" altLang="fi-FI" sz="2000" dirty="0" smtClean="0">
                <a:solidFill>
                  <a:schemeClr val="bg1"/>
                </a:solidFill>
              </a:rPr>
              <a:t/>
            </a:r>
            <a:br>
              <a:rPr lang="fi-FI" altLang="fi-FI" sz="2000" dirty="0" smtClean="0">
                <a:solidFill>
                  <a:schemeClr val="bg1"/>
                </a:solidFill>
              </a:rPr>
            </a:br>
            <a:r>
              <a:rPr lang="fi-FI" altLang="fi-FI" sz="2000" dirty="0" smtClean="0"/>
              <a:t>19.3.2015</a:t>
            </a:r>
            <a:br>
              <a:rPr lang="fi-FI" altLang="fi-FI" sz="2000" dirty="0" smtClean="0"/>
            </a:br>
            <a:r>
              <a:rPr lang="fi-FI" altLang="fi-FI" sz="2000" dirty="0" smtClean="0"/>
              <a:t/>
            </a:r>
            <a:br>
              <a:rPr lang="fi-FI" altLang="fi-FI" sz="2000" dirty="0" smtClean="0"/>
            </a:br>
            <a:endParaRPr lang="fi-FI" altLang="fi-FI" sz="1600" dirty="0" smtClean="0"/>
          </a:p>
        </p:txBody>
      </p:sp>
      <p:sp>
        <p:nvSpPr>
          <p:cNvPr id="14339" name="Alaotsikko 1"/>
          <p:cNvSpPr>
            <a:spLocks noGrp="1"/>
          </p:cNvSpPr>
          <p:nvPr>
            <p:ph type="subTitle" idx="1"/>
          </p:nvPr>
        </p:nvSpPr>
        <p:spPr>
          <a:xfrm>
            <a:off x="1476375" y="5157788"/>
            <a:ext cx="6400800" cy="1320800"/>
          </a:xfrm>
        </p:spPr>
        <p:txBody>
          <a:bodyPr/>
          <a:lstStyle/>
          <a:p>
            <a:pPr eaLnBrk="1" hangingPunct="1"/>
            <a:r>
              <a:rPr lang="fi-FI" altLang="fi-FI" smtClean="0"/>
              <a:t> </a:t>
            </a:r>
          </a:p>
        </p:txBody>
      </p:sp>
      <p:pic>
        <p:nvPicPr>
          <p:cNvPr id="1434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404813"/>
            <a:ext cx="4267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0182327"/>
      </p:ext>
    </p:extLst>
  </p:cSld>
  <p:clrMapOvr>
    <a:masterClrMapping/>
  </p:clrMapOvr>
  <p:transition spd="slow" advClick="0" advTm="1154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3518" y="1844824"/>
            <a:ext cx="8676964" cy="5143615"/>
          </a:xfrm>
        </p:spPr>
        <p:txBody>
          <a:bodyPr/>
          <a:lstStyle/>
          <a:p>
            <a:pPr>
              <a:defRPr/>
            </a:pPr>
            <a:r>
              <a:rPr lang="en-GB" sz="2000" dirty="0" err="1"/>
              <a:t>Omahoito</a:t>
            </a:r>
            <a:r>
              <a:rPr lang="en-GB" sz="2000" dirty="0"/>
              <a:t> ja </a:t>
            </a:r>
            <a:r>
              <a:rPr lang="en-GB" sz="2000" dirty="0" err="1"/>
              <a:t>omaseuranta</a:t>
            </a:r>
            <a:r>
              <a:rPr lang="en-GB" sz="2000" dirty="0"/>
              <a:t> </a:t>
            </a:r>
            <a:r>
              <a:rPr lang="en-GB" sz="2000" dirty="0" err="1"/>
              <a:t>perustana</a:t>
            </a:r>
            <a:endParaRPr lang="en-GB" sz="2000" dirty="0"/>
          </a:p>
          <a:p>
            <a:pPr lvl="1">
              <a:defRPr/>
            </a:pPr>
            <a:r>
              <a:rPr lang="en-GB" sz="2000" dirty="0" err="1"/>
              <a:t>Verensokeri</a:t>
            </a:r>
            <a:r>
              <a:rPr lang="en-GB" sz="2000" dirty="0"/>
              <a:t>, </a:t>
            </a:r>
            <a:r>
              <a:rPr lang="en-GB" sz="2000" dirty="0" err="1"/>
              <a:t>verenpaine</a:t>
            </a:r>
            <a:r>
              <a:rPr lang="en-GB" sz="2000" dirty="0"/>
              <a:t>, </a:t>
            </a:r>
            <a:r>
              <a:rPr lang="en-GB" sz="2000" dirty="0" err="1"/>
              <a:t>paino</a:t>
            </a:r>
            <a:r>
              <a:rPr lang="en-GB" sz="2000" dirty="0"/>
              <a:t>, </a:t>
            </a:r>
            <a:r>
              <a:rPr lang="en-GB" sz="2000" dirty="0" err="1"/>
              <a:t>jalkojen</a:t>
            </a:r>
            <a:r>
              <a:rPr lang="en-GB" sz="2000" dirty="0"/>
              <a:t> ja </a:t>
            </a:r>
            <a:r>
              <a:rPr lang="en-GB" sz="2000" dirty="0" err="1"/>
              <a:t>suun</a:t>
            </a:r>
            <a:r>
              <a:rPr lang="en-GB" sz="2000" dirty="0"/>
              <a:t> </a:t>
            </a:r>
            <a:r>
              <a:rPr lang="en-GB" sz="2000" dirty="0" err="1"/>
              <a:t>terveys</a:t>
            </a:r>
            <a:endParaRPr lang="en-GB" sz="2000" dirty="0"/>
          </a:p>
          <a:p>
            <a:pPr lvl="1">
              <a:defRPr/>
            </a:pPr>
            <a:r>
              <a:rPr lang="en-GB" sz="2000" dirty="0" err="1"/>
              <a:t>Omahoidon</a:t>
            </a:r>
            <a:r>
              <a:rPr lang="en-GB" sz="2000" dirty="0"/>
              <a:t> ja </a:t>
            </a:r>
            <a:r>
              <a:rPr lang="en-GB" sz="2000" dirty="0" err="1"/>
              <a:t>hoitoon</a:t>
            </a:r>
            <a:r>
              <a:rPr lang="en-GB" sz="2000" dirty="0"/>
              <a:t> </a:t>
            </a:r>
            <a:r>
              <a:rPr lang="en-GB" sz="2000" dirty="0" err="1"/>
              <a:t>sitotumisen</a:t>
            </a:r>
            <a:r>
              <a:rPr lang="en-GB" sz="2000" dirty="0"/>
              <a:t> </a:t>
            </a:r>
            <a:r>
              <a:rPr lang="en-GB" sz="2000" dirty="0" err="1"/>
              <a:t>tuki</a:t>
            </a:r>
            <a:r>
              <a:rPr lang="en-GB" sz="2000" dirty="0"/>
              <a:t>: mm. </a:t>
            </a:r>
            <a:r>
              <a:rPr lang="en-GB" sz="2000" dirty="0" err="1"/>
              <a:t>ensitietokurssit</a:t>
            </a:r>
            <a:r>
              <a:rPr lang="en-GB" sz="2000" dirty="0"/>
              <a:t>, </a:t>
            </a:r>
            <a:r>
              <a:rPr lang="en-GB" sz="2000" dirty="0" err="1"/>
              <a:t>yksilö</a:t>
            </a:r>
            <a:r>
              <a:rPr lang="en-GB" sz="2000" dirty="0"/>
              <a:t>- ja </a:t>
            </a:r>
            <a:r>
              <a:rPr lang="en-GB" sz="2000" dirty="0" err="1"/>
              <a:t>ryhmäohjaus</a:t>
            </a:r>
            <a:r>
              <a:rPr lang="en-GB" sz="2000" dirty="0"/>
              <a:t>, </a:t>
            </a:r>
            <a:r>
              <a:rPr lang="en-GB" sz="2000" dirty="0" err="1"/>
              <a:t>sopeutumisvalmennus</a:t>
            </a:r>
            <a:endParaRPr lang="en-GB" sz="2000" dirty="0"/>
          </a:p>
          <a:p>
            <a:pPr>
              <a:defRPr/>
            </a:pPr>
            <a:r>
              <a:rPr lang="en-GB" sz="2000" dirty="0" err="1"/>
              <a:t>Hoitopaikan</a:t>
            </a:r>
            <a:r>
              <a:rPr lang="en-GB" sz="2000" dirty="0"/>
              <a:t> </a:t>
            </a:r>
            <a:r>
              <a:rPr lang="en-GB" sz="2000" dirty="0" err="1"/>
              <a:t>seurantatutkimukset</a:t>
            </a:r>
            <a:endParaRPr lang="en-GB" sz="2000" dirty="0"/>
          </a:p>
          <a:p>
            <a:pPr lvl="1">
              <a:defRPr/>
            </a:pPr>
            <a:r>
              <a:rPr lang="en-GB" sz="2000" dirty="0" err="1"/>
              <a:t>Pitkäaikainen</a:t>
            </a:r>
            <a:r>
              <a:rPr lang="en-GB" sz="2000" dirty="0"/>
              <a:t> </a:t>
            </a:r>
            <a:r>
              <a:rPr lang="en-GB" sz="2000" dirty="0" err="1"/>
              <a:t>sokeritasapaino</a:t>
            </a:r>
            <a:r>
              <a:rPr lang="en-GB" sz="2000" dirty="0"/>
              <a:t>: </a:t>
            </a:r>
            <a:r>
              <a:rPr lang="en-GB" sz="2000" dirty="0" err="1"/>
              <a:t>veren</a:t>
            </a:r>
            <a:r>
              <a:rPr lang="en-GB" sz="2000" dirty="0"/>
              <a:t> </a:t>
            </a:r>
            <a:r>
              <a:rPr lang="en-GB" sz="2000" dirty="0" err="1"/>
              <a:t>punasolujen</a:t>
            </a:r>
            <a:r>
              <a:rPr lang="en-GB" sz="2000" dirty="0"/>
              <a:t> </a:t>
            </a:r>
            <a:r>
              <a:rPr lang="en-GB" sz="2000" dirty="0" err="1"/>
              <a:t>sokeroituminen</a:t>
            </a:r>
            <a:r>
              <a:rPr lang="en-GB" sz="2000" dirty="0"/>
              <a:t> = HbA1c –</a:t>
            </a:r>
            <a:r>
              <a:rPr lang="en-GB" sz="2000" dirty="0" err="1"/>
              <a:t>koe</a:t>
            </a:r>
            <a:r>
              <a:rPr lang="en-GB" sz="2000" dirty="0"/>
              <a:t> </a:t>
            </a:r>
            <a:r>
              <a:rPr lang="en-GB" sz="2000" dirty="0" err="1"/>
              <a:t>tulos</a:t>
            </a:r>
            <a:r>
              <a:rPr lang="en-GB" sz="2000" dirty="0"/>
              <a:t> </a:t>
            </a:r>
            <a:r>
              <a:rPr lang="en-GB" sz="2000" dirty="0" err="1"/>
              <a:t>alle</a:t>
            </a:r>
            <a:r>
              <a:rPr lang="en-GB" sz="2000" dirty="0"/>
              <a:t> 50 – 60 </a:t>
            </a:r>
            <a:r>
              <a:rPr lang="en-GB" sz="2000" dirty="0" err="1"/>
              <a:t>mmol</a:t>
            </a:r>
            <a:r>
              <a:rPr lang="en-GB" sz="2000" dirty="0"/>
              <a:t>/</a:t>
            </a:r>
            <a:r>
              <a:rPr lang="en-GB" sz="2000" dirty="0" err="1"/>
              <a:t>mol</a:t>
            </a:r>
            <a:endParaRPr lang="en-GB" sz="2000" dirty="0"/>
          </a:p>
          <a:p>
            <a:pPr lvl="1">
              <a:defRPr/>
            </a:pPr>
            <a:r>
              <a:rPr lang="en-GB" sz="2000" dirty="0" err="1"/>
              <a:t>Laboratoriokokeet</a:t>
            </a:r>
            <a:endParaRPr lang="en-GB" sz="2000" dirty="0"/>
          </a:p>
          <a:p>
            <a:pPr lvl="1">
              <a:defRPr/>
            </a:pPr>
            <a:r>
              <a:rPr lang="en-GB" sz="2000" dirty="0" err="1"/>
              <a:t>Vuositarkastus</a:t>
            </a:r>
            <a:r>
              <a:rPr lang="en-GB" sz="2000" dirty="0"/>
              <a:t> ja </a:t>
            </a:r>
            <a:r>
              <a:rPr lang="en-GB" sz="2000" dirty="0" err="1"/>
              <a:t>silmänpohjien</a:t>
            </a:r>
            <a:r>
              <a:rPr lang="en-GB" sz="2000" dirty="0"/>
              <a:t> </a:t>
            </a:r>
            <a:r>
              <a:rPr lang="en-GB" sz="2000" dirty="0" err="1"/>
              <a:t>valokuvaus</a:t>
            </a:r>
            <a:r>
              <a:rPr lang="en-GB" sz="2000" dirty="0"/>
              <a:t> 1-3 v </a:t>
            </a:r>
            <a:r>
              <a:rPr lang="en-GB" sz="2000" dirty="0" err="1"/>
              <a:t>välein</a:t>
            </a:r>
            <a:endParaRPr lang="en-GB" sz="2000" dirty="0"/>
          </a:p>
          <a:p>
            <a:pPr>
              <a:defRPr/>
            </a:pPr>
            <a:r>
              <a:rPr lang="en-GB" sz="2000" dirty="0" err="1"/>
              <a:t>Yksilöllisesti</a:t>
            </a:r>
            <a:r>
              <a:rPr lang="en-GB" sz="2000" dirty="0"/>
              <a:t> ja </a:t>
            </a:r>
            <a:r>
              <a:rPr lang="en-GB" sz="2000" dirty="0" err="1"/>
              <a:t>yhdessä</a:t>
            </a:r>
            <a:r>
              <a:rPr lang="en-GB" sz="2000" dirty="0"/>
              <a:t> </a:t>
            </a:r>
            <a:r>
              <a:rPr lang="en-GB" sz="2000" dirty="0" err="1"/>
              <a:t>laadittu</a:t>
            </a:r>
            <a:r>
              <a:rPr lang="en-GB" sz="2000" dirty="0"/>
              <a:t>  </a:t>
            </a:r>
            <a:r>
              <a:rPr lang="en-GB" sz="2000" dirty="0" err="1"/>
              <a:t>hoitosuunnitelma</a:t>
            </a:r>
            <a:endParaRPr lang="en-GB" sz="2000" dirty="0"/>
          </a:p>
          <a:p>
            <a:pPr>
              <a:defRPr/>
            </a:pPr>
            <a:r>
              <a:rPr lang="en-GB" sz="2000" dirty="0" err="1"/>
              <a:t>Hoidon</a:t>
            </a:r>
            <a:r>
              <a:rPr lang="en-GB" sz="2000" dirty="0"/>
              <a:t> </a:t>
            </a:r>
            <a:r>
              <a:rPr lang="en-GB" sz="2000" dirty="0" err="1"/>
              <a:t>ohjaus</a:t>
            </a:r>
            <a:r>
              <a:rPr lang="en-GB" sz="2000" dirty="0"/>
              <a:t> ja </a:t>
            </a:r>
            <a:r>
              <a:rPr lang="en-GB" sz="2000" dirty="0" err="1"/>
              <a:t>turvallisuus</a:t>
            </a:r>
            <a:endParaRPr lang="en-GB" sz="2000" dirty="0"/>
          </a:p>
          <a:p>
            <a:pPr lvl="0"/>
            <a:endParaRPr lang="fi-FI" sz="2000" dirty="0"/>
          </a:p>
          <a:p>
            <a:pPr marL="0" indent="0">
              <a:buNone/>
            </a:pPr>
            <a:endParaRPr lang="fi-FI" sz="1000" dirty="0"/>
          </a:p>
          <a:p>
            <a:endParaRPr lang="fi-FI" dirty="0"/>
          </a:p>
        </p:txBody>
      </p:sp>
      <p:sp>
        <p:nvSpPr>
          <p:cNvPr id="3" name="Title 2"/>
          <p:cNvSpPr>
            <a:spLocks noGrp="1"/>
          </p:cNvSpPr>
          <p:nvPr>
            <p:ph type="title"/>
          </p:nvPr>
        </p:nvSpPr>
        <p:spPr>
          <a:xfrm>
            <a:off x="323528" y="338138"/>
            <a:ext cx="8229600" cy="1252537"/>
          </a:xfrm>
        </p:spPr>
        <p:txBody>
          <a:bodyPr/>
          <a:lstStyle/>
          <a:p>
            <a:pPr algn="l"/>
            <a:r>
              <a:rPr lang="fi-FI" sz="3200" b="1" dirty="0" smtClean="0"/>
              <a:t/>
            </a:r>
            <a:br>
              <a:rPr lang="fi-FI" sz="3200" b="1" dirty="0" smtClean="0"/>
            </a:br>
            <a:r>
              <a:rPr lang="en-GB" altLang="en-US" sz="4000" dirty="0" err="1"/>
              <a:t>Keskeistä</a:t>
            </a:r>
            <a:r>
              <a:rPr lang="en-GB" altLang="en-US" sz="4000" dirty="0"/>
              <a:t> </a:t>
            </a:r>
            <a:r>
              <a:rPr lang="en-GB" altLang="en-US" sz="4000" dirty="0" err="1"/>
              <a:t>diabeteksen</a:t>
            </a:r>
            <a:r>
              <a:rPr lang="en-GB" altLang="en-US" sz="4000" dirty="0"/>
              <a:t> </a:t>
            </a:r>
            <a:r>
              <a:rPr lang="en-GB" altLang="en-US" sz="4000" dirty="0" err="1"/>
              <a:t>hoidossa</a:t>
            </a:r>
            <a:r>
              <a:rPr lang="en-GB" altLang="en-US" sz="4000" dirty="0"/>
              <a:t> </a:t>
            </a:r>
            <a:r>
              <a:rPr lang="en-GB" altLang="en-US" sz="4000" dirty="0" smtClean="0"/>
              <a:t/>
            </a:r>
            <a:br>
              <a:rPr lang="en-GB" altLang="en-US" sz="4000" dirty="0" smtClean="0"/>
            </a:br>
            <a:r>
              <a:rPr lang="en-GB" altLang="en-US" sz="4000" dirty="0" smtClean="0"/>
              <a:t>ja </a:t>
            </a:r>
            <a:r>
              <a:rPr lang="en-GB" altLang="en-US" sz="4000" dirty="0" err="1"/>
              <a:t>seurannassa</a:t>
            </a:r>
            <a:r>
              <a:rPr lang="fi-FI" sz="3200" b="1" dirty="0" smtClean="0"/>
              <a:t/>
            </a:r>
            <a:br>
              <a:rPr lang="fi-FI" sz="3200" b="1" dirty="0" smtClean="0"/>
            </a:br>
            <a:endParaRPr lang="fi-FI" sz="3200" b="1" i="1"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6093296"/>
            <a:ext cx="163830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965822"/>
      </p:ext>
    </p:extLst>
  </p:cSld>
  <p:clrMapOvr>
    <a:masterClrMapping/>
  </p:clrMapOvr>
  <p:transition advTm="30139"/>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p:cNvSpPr>
            <a:spLocks noGrp="1"/>
          </p:cNvSpPr>
          <p:nvPr>
            <p:ph type="ctrTitle"/>
          </p:nvPr>
        </p:nvSpPr>
        <p:spPr>
          <a:xfrm>
            <a:off x="611188" y="2205038"/>
            <a:ext cx="7772400" cy="1872034"/>
          </a:xfrm>
        </p:spPr>
        <p:txBody>
          <a:bodyPr/>
          <a:lstStyle/>
          <a:p>
            <a:pPr eaLnBrk="1" hangingPunct="1"/>
            <a:r>
              <a:rPr lang="fi-FI" altLang="fi-FI" dirty="0" smtClean="0"/>
              <a:t>Selkäkipu</a:t>
            </a:r>
            <a:r>
              <a:rPr lang="fi-FI" altLang="fi-FI" sz="2000" dirty="0" smtClean="0"/>
              <a:t/>
            </a:r>
            <a:br>
              <a:rPr lang="fi-FI" altLang="fi-FI" sz="2000" dirty="0" smtClean="0"/>
            </a:br>
            <a:r>
              <a:rPr lang="fi-FI" altLang="fi-FI" sz="2000" dirty="0" smtClean="0"/>
              <a:t/>
            </a:r>
            <a:br>
              <a:rPr lang="fi-FI" altLang="fi-FI" sz="2000" dirty="0" smtClean="0"/>
            </a:br>
            <a:endParaRPr lang="fi-FI" altLang="fi-FI" sz="1600" dirty="0" smtClean="0"/>
          </a:p>
        </p:txBody>
      </p:sp>
      <p:sp>
        <p:nvSpPr>
          <p:cNvPr id="14339" name="Alaotsikko 1"/>
          <p:cNvSpPr>
            <a:spLocks noGrp="1"/>
          </p:cNvSpPr>
          <p:nvPr>
            <p:ph type="subTitle" idx="1"/>
          </p:nvPr>
        </p:nvSpPr>
        <p:spPr>
          <a:xfrm>
            <a:off x="1476375" y="5157788"/>
            <a:ext cx="6400800" cy="1320800"/>
          </a:xfrm>
        </p:spPr>
        <p:txBody>
          <a:bodyPr/>
          <a:lstStyle/>
          <a:p>
            <a:pPr eaLnBrk="1" hangingPunct="1"/>
            <a:r>
              <a:rPr lang="fi-FI" altLang="fi-FI" smtClean="0"/>
              <a:t> </a:t>
            </a:r>
          </a:p>
        </p:txBody>
      </p:sp>
      <p:pic>
        <p:nvPicPr>
          <p:cNvPr id="1434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404813"/>
            <a:ext cx="4267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5863016"/>
      </p:ext>
    </p:extLst>
  </p:cSld>
  <p:clrMapOvr>
    <a:masterClrMapping/>
  </p:clrMapOvr>
  <p:transition advTm="6786"/>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522" y="1700808"/>
            <a:ext cx="8604956" cy="4869160"/>
          </a:xfrm>
        </p:spPr>
        <p:txBody>
          <a:bodyPr/>
          <a:lstStyle/>
          <a:p>
            <a:pPr marL="0" indent="0">
              <a:buNone/>
            </a:pPr>
            <a:endParaRPr lang="fi-FI" sz="2000" b="1" dirty="0" smtClean="0"/>
          </a:p>
          <a:p>
            <a:pPr marL="0" indent="0">
              <a:buNone/>
            </a:pPr>
            <a:r>
              <a:rPr lang="fi-FI" sz="2000" b="1" dirty="0" smtClean="0"/>
              <a:t>Selkäkipujen </a:t>
            </a:r>
            <a:r>
              <a:rPr lang="fi-FI" sz="2000" b="1" dirty="0"/>
              <a:t>esiintyvyys suomalaisilla on kasvanut. Miehillä ikä ei ollut yhteydessä selkäkipuun, kun taas naisilla selkäkipu yleistyi ikääntymisen mukana. Vuodesta 2000 selkäkipu yleistyi hieman sekä miehillä että naisilla, eniten 30–54-vuotiailla.</a:t>
            </a:r>
            <a:r>
              <a:rPr lang="fi-FI" sz="2000" dirty="0"/>
              <a:t> (Terveys </a:t>
            </a:r>
            <a:r>
              <a:rPr lang="fi-FI" sz="2000" dirty="0" smtClean="0"/>
              <a:t>2011 -</a:t>
            </a:r>
            <a:r>
              <a:rPr lang="fi-FI" sz="2000" dirty="0"/>
              <a:t>tutkimus)</a:t>
            </a:r>
          </a:p>
          <a:p>
            <a:r>
              <a:rPr lang="fi-FI" sz="2000" dirty="0"/>
              <a:t>Useimmiten selkäkivut kestävät lyhyen aikaa ja oireet lievittyvät ilman lääkärin hoitoa. Myös pitkäkestoiset selkäkivut lievittyvät yleensä ajan kuluessa.</a:t>
            </a:r>
          </a:p>
          <a:p>
            <a:r>
              <a:rPr lang="fi-FI" sz="2000" dirty="0"/>
              <a:t>Selän kipeytyessä on </a:t>
            </a:r>
            <a:r>
              <a:rPr lang="fi-FI" sz="2000" dirty="0" smtClean="0"/>
              <a:t>tärkeää ymmärtää</a:t>
            </a:r>
            <a:r>
              <a:rPr lang="fi-FI" sz="2000" dirty="0"/>
              <a:t>, mistä selkä- ja alaraajaoireet johtuvat ja mitä voi itse tehdä helpottaakseen oireita. Olennaista on rohkaistua liikkumaan ja käyttämään selkää selkäkivuista huolimatta. </a:t>
            </a:r>
          </a:p>
          <a:p>
            <a:r>
              <a:rPr lang="fi-FI" sz="2000" dirty="0"/>
              <a:t>Liikunta auttaa toipumaan nopeammin, lievittää pitkäkestoisia oireita sekä ehkäisee kipujen uusiutumista tai lisääntymistä.</a:t>
            </a:r>
          </a:p>
          <a:p>
            <a:pPr marL="0" indent="0">
              <a:buNone/>
            </a:pPr>
            <a:r>
              <a:rPr lang="fi-FI" sz="2000" b="1" dirty="0" smtClean="0"/>
              <a:t>Tavoitteena</a:t>
            </a:r>
            <a:r>
              <a:rPr lang="fi-FI" sz="2000" dirty="0" smtClean="0"/>
              <a:t> </a:t>
            </a:r>
          </a:p>
          <a:p>
            <a:pPr>
              <a:buFont typeface="Candara" panose="020E0502030303020204" pitchFamily="34" charset="0"/>
              <a:buChar char="*"/>
            </a:pPr>
            <a:r>
              <a:rPr lang="fi-FI" sz="2000" dirty="0"/>
              <a:t>Kipujen väheneminen ja hallinta, toimintakyvyn </a:t>
            </a:r>
            <a:r>
              <a:rPr lang="fi-FI" sz="2000" dirty="0" smtClean="0"/>
              <a:t>ylläpitäminen.</a:t>
            </a:r>
            <a:endParaRPr lang="fi-FI" sz="1800" dirty="0">
              <a:solidFill>
                <a:srgbClr val="00B0F0"/>
              </a:solidFill>
            </a:endParaRPr>
          </a:p>
          <a:p>
            <a:pPr marL="0" indent="0">
              <a:buNone/>
            </a:pPr>
            <a:endParaRPr lang="fi-FI" sz="1000" dirty="0"/>
          </a:p>
        </p:txBody>
      </p:sp>
      <p:sp>
        <p:nvSpPr>
          <p:cNvPr id="3" name="Title 2"/>
          <p:cNvSpPr>
            <a:spLocks noGrp="1"/>
          </p:cNvSpPr>
          <p:nvPr>
            <p:ph type="title"/>
          </p:nvPr>
        </p:nvSpPr>
        <p:spPr/>
        <p:txBody>
          <a:bodyPr/>
          <a:lstStyle/>
          <a:p>
            <a:r>
              <a:rPr lang="fi-FI" sz="3200" b="1" dirty="0"/>
              <a:t>Keskeistä </a:t>
            </a:r>
            <a:r>
              <a:rPr lang="fi-FI" sz="3200" b="1" dirty="0" smtClean="0"/>
              <a:t/>
            </a:r>
            <a:br>
              <a:rPr lang="fi-FI" sz="3200" b="1" dirty="0" smtClean="0"/>
            </a:br>
            <a:r>
              <a:rPr lang="fi-FI" sz="3200" b="1" dirty="0" smtClean="0"/>
              <a:t>selkäkivun omahoidossa</a:t>
            </a:r>
            <a:endParaRPr lang="fi-FI" sz="3200" b="1"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4763"/>
            <a:ext cx="177165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5792070"/>
      </p:ext>
    </p:extLst>
  </p:cSld>
  <p:clrMapOvr>
    <a:masterClrMapping/>
  </p:clrMapOvr>
  <p:transition advTm="30077"/>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776592"/>
            <a:ext cx="8604956" cy="4826987"/>
          </a:xfrm>
        </p:spPr>
        <p:txBody>
          <a:bodyPr/>
          <a:lstStyle/>
          <a:p>
            <a:pPr marL="0" indent="0">
              <a:buNone/>
            </a:pPr>
            <a:endParaRPr lang="fi-FI" sz="1000" dirty="0"/>
          </a:p>
          <a:p>
            <a:pPr marL="0" indent="0">
              <a:buNone/>
            </a:pPr>
            <a:r>
              <a:rPr lang="fi-FI" sz="2000" b="1" dirty="0"/>
              <a:t>Akuutti eli lyhytkestoinen</a:t>
            </a:r>
            <a:r>
              <a:rPr lang="fi-FI" sz="2000" dirty="0"/>
              <a:t> selkäkipu (kesto alle kuusi viikkoa)</a:t>
            </a:r>
          </a:p>
          <a:p>
            <a:r>
              <a:rPr lang="fi-FI" sz="2000" dirty="0" err="1"/>
              <a:t>Parasetamoli</a:t>
            </a:r>
            <a:r>
              <a:rPr lang="fi-FI" sz="2000" dirty="0"/>
              <a:t> on ensisijainen kipulääke, jos potilaan kivut eivät ole voimakkaat. Potilasta tulee ohjata käyttämään </a:t>
            </a:r>
            <a:r>
              <a:rPr lang="fi-FI" sz="2000" dirty="0" err="1"/>
              <a:t>parasetamolia</a:t>
            </a:r>
            <a:r>
              <a:rPr lang="fi-FI" sz="2000" dirty="0"/>
              <a:t> riittävän suurina annoksina. </a:t>
            </a:r>
            <a:r>
              <a:rPr lang="fi-FI" sz="2000" b="1" dirty="0"/>
              <a:t> Akuutissa vaiheessa</a:t>
            </a:r>
            <a:r>
              <a:rPr lang="fi-FI" sz="2000" dirty="0"/>
              <a:t> kipuun voi kokeilla </a:t>
            </a:r>
            <a:r>
              <a:rPr lang="fi-FI" sz="2000" b="1" dirty="0"/>
              <a:t>kylmähoitoa</a:t>
            </a:r>
            <a:r>
              <a:rPr lang="fi-FI" sz="2000" dirty="0"/>
              <a:t>, jatkossa myös </a:t>
            </a:r>
            <a:r>
              <a:rPr lang="fi-FI" sz="2000" b="1" dirty="0"/>
              <a:t>lämpöhoito </a:t>
            </a:r>
            <a:r>
              <a:rPr lang="fi-FI" sz="2000" dirty="0"/>
              <a:t>voi auttaa. </a:t>
            </a:r>
          </a:p>
          <a:p>
            <a:pPr lvl="0"/>
            <a:endParaRPr lang="fi-FI" sz="1000" dirty="0"/>
          </a:p>
          <a:p>
            <a:pPr marL="0" indent="0">
              <a:buNone/>
            </a:pPr>
            <a:r>
              <a:rPr lang="fi-FI" sz="2000" b="1" dirty="0" err="1"/>
              <a:t>Subakuutti</a:t>
            </a:r>
            <a:r>
              <a:rPr lang="fi-FI" sz="2000" b="1" dirty="0"/>
              <a:t> eli pitkittyvä</a:t>
            </a:r>
            <a:r>
              <a:rPr lang="fi-FI" sz="2000" dirty="0"/>
              <a:t> selkäkipu (kesto 6–12 viikkoa) ja </a:t>
            </a:r>
            <a:r>
              <a:rPr lang="fi-FI" sz="2000" b="1" dirty="0"/>
              <a:t>k</a:t>
            </a:r>
            <a:r>
              <a:rPr lang="fi-FI" sz="2000" b="1" dirty="0" smtClean="0"/>
              <a:t>rooninen </a:t>
            </a:r>
            <a:r>
              <a:rPr lang="fi-FI" sz="2000" b="1" dirty="0"/>
              <a:t>eli pitkäaikainen</a:t>
            </a:r>
            <a:r>
              <a:rPr lang="fi-FI" sz="2000" dirty="0"/>
              <a:t> selkäkipu</a:t>
            </a:r>
          </a:p>
          <a:p>
            <a:r>
              <a:rPr lang="fi-FI" sz="2000" dirty="0"/>
              <a:t>Kipulääkitystä käytetään jaksoittain kivun intensiteetin ja esiintymisen mukaan.</a:t>
            </a:r>
          </a:p>
          <a:p>
            <a:r>
              <a:rPr lang="fi-FI" sz="2000" dirty="0"/>
              <a:t>Lääkkeinä voidaan käyttää </a:t>
            </a:r>
            <a:r>
              <a:rPr lang="fi-FI" sz="2000" dirty="0" err="1"/>
              <a:t>parasetamolia</a:t>
            </a:r>
            <a:r>
              <a:rPr lang="fi-FI" sz="2000" dirty="0"/>
              <a:t>, tulehduskipulääkkeitä tai tulehduskipulääkkeen ja heikon </a:t>
            </a:r>
            <a:r>
              <a:rPr lang="fi-FI" sz="2000" dirty="0" err="1"/>
              <a:t>opioidin</a:t>
            </a:r>
            <a:r>
              <a:rPr lang="fi-FI" sz="2000" dirty="0"/>
              <a:t> </a:t>
            </a:r>
            <a:r>
              <a:rPr lang="fi-FI" sz="2000" dirty="0" smtClean="0"/>
              <a:t>yhdistelmää.</a:t>
            </a:r>
          </a:p>
          <a:p>
            <a:endParaRPr lang="fi-FI" sz="2000" dirty="0"/>
          </a:p>
          <a:p>
            <a:pPr marL="0" indent="0">
              <a:buNone/>
            </a:pPr>
            <a:r>
              <a:rPr lang="fi-FI" sz="2000" dirty="0" smtClean="0"/>
              <a:t>(Lähde: Alaselkäkivun Käypä hoito -suositus)</a:t>
            </a:r>
            <a:endParaRPr lang="fi-FI" sz="2000" dirty="0"/>
          </a:p>
        </p:txBody>
      </p:sp>
      <p:sp>
        <p:nvSpPr>
          <p:cNvPr id="3" name="Title 2"/>
          <p:cNvSpPr>
            <a:spLocks noGrp="1"/>
          </p:cNvSpPr>
          <p:nvPr>
            <p:ph type="title"/>
          </p:nvPr>
        </p:nvSpPr>
        <p:spPr/>
        <p:txBody>
          <a:bodyPr/>
          <a:lstStyle/>
          <a:p>
            <a:r>
              <a:rPr lang="fi-FI" sz="3200" b="1" dirty="0"/>
              <a:t>Keskeistä </a:t>
            </a:r>
            <a:r>
              <a:rPr lang="fi-FI" sz="3200" b="1" dirty="0" smtClean="0"/>
              <a:t/>
            </a:r>
            <a:br>
              <a:rPr lang="fi-FI" sz="3200" b="1" dirty="0" smtClean="0"/>
            </a:br>
            <a:r>
              <a:rPr lang="fi-FI" sz="3200" b="1" dirty="0" smtClean="0"/>
              <a:t>selkäkivun lääkehoidossa</a:t>
            </a:r>
            <a:endParaRPr lang="fi-FI" sz="3200" b="1"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4763"/>
            <a:ext cx="177165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03565"/>
      </p:ext>
    </p:extLst>
  </p:cSld>
  <p:clrMapOvr>
    <a:masterClrMapping/>
  </p:clrMapOvr>
  <p:transition advTm="30435"/>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3518" y="2389841"/>
            <a:ext cx="8676964" cy="5143615"/>
          </a:xfrm>
        </p:spPr>
        <p:txBody>
          <a:bodyPr/>
          <a:lstStyle/>
          <a:p>
            <a:endParaRPr lang="fi-FI" sz="2000" dirty="0" smtClean="0"/>
          </a:p>
          <a:p>
            <a:r>
              <a:rPr lang="fi-FI" sz="2000" dirty="0" smtClean="0"/>
              <a:t>Kipulääkkeen </a:t>
            </a:r>
            <a:r>
              <a:rPr lang="fi-FI" sz="2000" dirty="0"/>
              <a:t>valinnassa on </a:t>
            </a:r>
            <a:r>
              <a:rPr lang="fi-FI" sz="2000" dirty="0" smtClean="0"/>
              <a:t>huomioitava ruoansulatuskanavaan </a:t>
            </a:r>
            <a:r>
              <a:rPr lang="fi-FI" sz="2000" dirty="0"/>
              <a:t>kohdistuvien haittavaikutusten ja sydän- ja verisuonitapahtumien vaara sekä lääkeallergiat.</a:t>
            </a:r>
          </a:p>
          <a:p>
            <a:r>
              <a:rPr lang="fi-FI" sz="2000" dirty="0"/>
              <a:t>Tulehduskipulääkkeiden ja </a:t>
            </a:r>
            <a:r>
              <a:rPr lang="fi-FI" sz="2000" dirty="0" err="1"/>
              <a:t>opioidien</a:t>
            </a:r>
            <a:r>
              <a:rPr lang="fi-FI" sz="2000" dirty="0"/>
              <a:t> haittavaikutukset on syytä huomioida erityisesti pitkäaikaisesta kivusta kärsivillä selkäpotilailla.</a:t>
            </a:r>
          </a:p>
          <a:p>
            <a:pPr marL="0" indent="0">
              <a:buNone/>
            </a:pPr>
            <a:r>
              <a:rPr lang="fi-FI" sz="500" dirty="0"/>
              <a:t> </a:t>
            </a:r>
          </a:p>
          <a:p>
            <a:pPr marL="303213" lvl="1" indent="0">
              <a:buNone/>
            </a:pPr>
            <a:r>
              <a:rPr lang="fi-FI" sz="1800" dirty="0" smtClean="0"/>
              <a:t>(</a:t>
            </a:r>
            <a:r>
              <a:rPr lang="fi-FI" sz="1800" dirty="0"/>
              <a:t>Lähde: Alaselkäkivun Käypä hoito </a:t>
            </a:r>
            <a:r>
              <a:rPr lang="fi-FI" sz="1800" dirty="0" smtClean="0"/>
              <a:t>-suositus</a:t>
            </a:r>
            <a:r>
              <a:rPr lang="fi-FI" sz="1800" dirty="0"/>
              <a:t>)</a:t>
            </a:r>
          </a:p>
          <a:p>
            <a:pPr marL="0" indent="0">
              <a:buNone/>
            </a:pPr>
            <a:endParaRPr lang="fi-FI" sz="2000" b="1" dirty="0" smtClean="0"/>
          </a:p>
          <a:p>
            <a:pPr marL="0" indent="0">
              <a:buNone/>
            </a:pPr>
            <a:r>
              <a:rPr lang="fi-FI" sz="2000" b="1" dirty="0" smtClean="0"/>
              <a:t>Lisätietoa selkäkivun hoidosta, liikuntavinkeistä ja vertaistoiminnasta</a:t>
            </a:r>
            <a:endParaRPr lang="fi-FI" sz="2000" dirty="0"/>
          </a:p>
          <a:p>
            <a:pPr lvl="0"/>
            <a:r>
              <a:rPr lang="fi-FI" sz="2000" u="sng" dirty="0" err="1" smtClean="0">
                <a:hlinkClick r:id="rId3"/>
              </a:rPr>
              <a:t>www.selkakanava.fi</a:t>
            </a:r>
            <a:r>
              <a:rPr lang="fi-FI" sz="2000" u="sng" dirty="0" smtClean="0"/>
              <a:t> </a:t>
            </a:r>
            <a:endParaRPr lang="fi-FI" sz="2000" dirty="0"/>
          </a:p>
          <a:p>
            <a:r>
              <a:rPr lang="fi-FI" sz="2000" u="sng" dirty="0" err="1" smtClean="0">
                <a:hlinkClick r:id="rId4"/>
              </a:rPr>
              <a:t>www.selkaliitto.fi</a:t>
            </a:r>
            <a:r>
              <a:rPr lang="fi-FI" sz="2000" u="sng" dirty="0" smtClean="0"/>
              <a:t> </a:t>
            </a:r>
            <a:r>
              <a:rPr lang="fi-FI" sz="2000" dirty="0" smtClean="0"/>
              <a:t> </a:t>
            </a:r>
            <a:endParaRPr lang="fi-FI" sz="2000" dirty="0"/>
          </a:p>
          <a:p>
            <a:pPr lvl="0"/>
            <a:endParaRPr lang="fi-FI" sz="2000" dirty="0"/>
          </a:p>
          <a:p>
            <a:pPr marL="0" indent="0">
              <a:buNone/>
            </a:pPr>
            <a:endParaRPr lang="fi-FI" sz="1000" dirty="0"/>
          </a:p>
          <a:p>
            <a:endParaRPr lang="fi-FI" dirty="0"/>
          </a:p>
        </p:txBody>
      </p:sp>
      <p:sp>
        <p:nvSpPr>
          <p:cNvPr id="3" name="Title 2"/>
          <p:cNvSpPr>
            <a:spLocks noGrp="1"/>
          </p:cNvSpPr>
          <p:nvPr>
            <p:ph type="title"/>
          </p:nvPr>
        </p:nvSpPr>
        <p:spPr/>
        <p:txBody>
          <a:bodyPr/>
          <a:lstStyle/>
          <a:p>
            <a:r>
              <a:rPr lang="fi-FI" sz="3200" b="1" dirty="0" smtClean="0"/>
              <a:t/>
            </a:r>
            <a:br>
              <a:rPr lang="fi-FI" sz="3200" b="1" dirty="0" smtClean="0"/>
            </a:br>
            <a:r>
              <a:rPr lang="fi-FI" sz="3200" b="1" dirty="0" smtClean="0"/>
              <a:t>Selkäkivun lääkehoidossa </a:t>
            </a:r>
            <a:br>
              <a:rPr lang="fi-FI" sz="3200" b="1" dirty="0" smtClean="0"/>
            </a:br>
            <a:r>
              <a:rPr lang="fi-FI" sz="3200" b="1" dirty="0" smtClean="0"/>
              <a:t>huomioitavaa</a:t>
            </a:r>
            <a:br>
              <a:rPr lang="fi-FI" sz="3200" b="1" dirty="0" smtClean="0"/>
            </a:br>
            <a:endParaRPr lang="fi-FI" sz="3200" b="1" dirty="0"/>
          </a:p>
        </p:txBody>
      </p:sp>
      <p:pic>
        <p:nvPicPr>
          <p:cNvPr id="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63" y="4763"/>
            <a:ext cx="177165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653178"/>
      </p:ext>
    </p:extLst>
  </p:cSld>
  <p:clrMapOvr>
    <a:masterClrMapping/>
  </p:clrMapOvr>
  <p:transition advTm="21263"/>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p:cNvSpPr>
            <a:spLocks noGrp="1"/>
          </p:cNvSpPr>
          <p:nvPr>
            <p:ph type="ctrTitle"/>
          </p:nvPr>
        </p:nvSpPr>
        <p:spPr>
          <a:xfrm>
            <a:off x="611188" y="2205038"/>
            <a:ext cx="7772400" cy="1872034"/>
          </a:xfrm>
        </p:spPr>
        <p:txBody>
          <a:bodyPr/>
          <a:lstStyle/>
          <a:p>
            <a:pPr eaLnBrk="1" hangingPunct="1"/>
            <a:r>
              <a:rPr lang="fi-FI" altLang="fi-FI" dirty="0" smtClean="0"/>
              <a:t>Verenpaine</a:t>
            </a:r>
            <a:r>
              <a:rPr lang="fi-FI" altLang="fi-FI" sz="2000" dirty="0" smtClean="0"/>
              <a:t/>
            </a:r>
            <a:br>
              <a:rPr lang="fi-FI" altLang="fi-FI" sz="2000" dirty="0" smtClean="0"/>
            </a:br>
            <a:r>
              <a:rPr lang="fi-FI" altLang="fi-FI" sz="2000" dirty="0" smtClean="0"/>
              <a:t/>
            </a:r>
            <a:br>
              <a:rPr lang="fi-FI" altLang="fi-FI" sz="2000" dirty="0" smtClean="0"/>
            </a:br>
            <a:endParaRPr lang="fi-FI" altLang="fi-FI" sz="1600" dirty="0" smtClean="0"/>
          </a:p>
        </p:txBody>
      </p:sp>
      <p:sp>
        <p:nvSpPr>
          <p:cNvPr id="14339" name="Alaotsikko 1"/>
          <p:cNvSpPr>
            <a:spLocks noGrp="1"/>
          </p:cNvSpPr>
          <p:nvPr>
            <p:ph type="subTitle" idx="1"/>
          </p:nvPr>
        </p:nvSpPr>
        <p:spPr>
          <a:xfrm>
            <a:off x="1476375" y="5157788"/>
            <a:ext cx="6400800" cy="1320800"/>
          </a:xfrm>
        </p:spPr>
        <p:txBody>
          <a:bodyPr/>
          <a:lstStyle/>
          <a:p>
            <a:pPr eaLnBrk="1" hangingPunct="1"/>
            <a:r>
              <a:rPr lang="fi-FI" altLang="fi-FI" smtClean="0"/>
              <a:t> </a:t>
            </a:r>
          </a:p>
        </p:txBody>
      </p:sp>
      <p:pic>
        <p:nvPicPr>
          <p:cNvPr id="1434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404813"/>
            <a:ext cx="4267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5863016"/>
      </p:ext>
    </p:extLst>
  </p:cSld>
  <p:clrMapOvr>
    <a:masterClrMapping/>
  </p:clrMapOvr>
  <p:transition advTm="1043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3518" y="2492896"/>
            <a:ext cx="8676964" cy="5143615"/>
          </a:xfrm>
        </p:spPr>
        <p:txBody>
          <a:bodyPr/>
          <a:lstStyle/>
          <a:p>
            <a:pPr>
              <a:buFont typeface="Wingdings" panose="05000000000000000000" pitchFamily="2" charset="2"/>
              <a:buChar char="v"/>
            </a:pPr>
            <a:r>
              <a:rPr lang="fi-FI" sz="2000" dirty="0" smtClean="0">
                <a:solidFill>
                  <a:schemeClr val="accent2">
                    <a:lumMod val="75000"/>
                  </a:schemeClr>
                </a:solidFill>
              </a:rPr>
              <a:t>V</a:t>
            </a:r>
            <a:r>
              <a:rPr lang="fi-FI" sz="2000" dirty="0" smtClean="0"/>
              <a:t>erenpaineen säännöllinen seuranta on keskeinen osa kohonneen verenpaineen hoidon seurantaa.</a:t>
            </a:r>
          </a:p>
          <a:p>
            <a:pPr marL="925513" lvl="2" indent="-342900">
              <a:buFont typeface="Arial" panose="020B0604020202020204" pitchFamily="34" charset="0"/>
              <a:buChar char="•"/>
            </a:pPr>
            <a:r>
              <a:rPr lang="fi-FI" dirty="0"/>
              <a:t>n</a:t>
            </a:r>
            <a:r>
              <a:rPr lang="fi-FI" dirty="0" smtClean="0"/>
              <a:t>oin </a:t>
            </a:r>
            <a:r>
              <a:rPr lang="fi-FI" dirty="0"/>
              <a:t>miljoona suomalaista käyttää verenpainetta alentavia lääkkeitä, mutta heistä vain </a:t>
            </a:r>
            <a:r>
              <a:rPr lang="fi-FI" dirty="0" smtClean="0"/>
              <a:t>noin </a:t>
            </a:r>
            <a:r>
              <a:rPr lang="fi-FI" dirty="0"/>
              <a:t>40 %:lla verenpaine on hoitotavoitteessa</a:t>
            </a:r>
            <a:r>
              <a:rPr lang="fi-FI" dirty="0" smtClean="0"/>
              <a:t>.</a:t>
            </a:r>
            <a:endParaRPr lang="fi-FI" dirty="0"/>
          </a:p>
          <a:p>
            <a:pPr>
              <a:buFont typeface="Wingdings" panose="05000000000000000000" pitchFamily="2" charset="2"/>
              <a:buChar char="v"/>
            </a:pPr>
            <a:r>
              <a:rPr lang="fi-FI" sz="2000" dirty="0" smtClean="0"/>
              <a:t>Kotimittaus </a:t>
            </a:r>
            <a:r>
              <a:rPr lang="fi-FI" sz="2000" dirty="0"/>
              <a:t>on suositeltavin ja useimmiten riittävä </a:t>
            </a:r>
            <a:r>
              <a:rPr lang="fi-FI" sz="2000" dirty="0" smtClean="0"/>
              <a:t>tapa selvittää verenpainearvot.</a:t>
            </a:r>
          </a:p>
          <a:p>
            <a:pPr>
              <a:buFont typeface="Wingdings" panose="05000000000000000000" pitchFamily="2" charset="2"/>
              <a:buChar char="v"/>
            </a:pPr>
            <a:r>
              <a:rPr lang="fi-FI" sz="2000" dirty="0" smtClean="0"/>
              <a:t>Luotettavan tuloksen varmistamiseksi kotimittaukset tulee suorittaa</a:t>
            </a:r>
            <a:endParaRPr lang="fi-FI" sz="2000" dirty="0"/>
          </a:p>
          <a:p>
            <a:pPr lvl="2">
              <a:buFont typeface="Arial" panose="020B0604020202020204" pitchFamily="34" charset="0"/>
              <a:buChar char="•"/>
            </a:pPr>
            <a:r>
              <a:rPr lang="fi-FI" dirty="0" smtClean="0"/>
              <a:t>puolueettomassa </a:t>
            </a:r>
            <a:r>
              <a:rPr lang="fi-FI" dirty="0"/>
              <a:t>teknisessä ja kliinisessä testauksessa hyväksytyllä </a:t>
            </a:r>
            <a:r>
              <a:rPr lang="fi-FI" dirty="0" smtClean="0"/>
              <a:t>	  	verenpainemittarilla oikealla </a:t>
            </a:r>
            <a:r>
              <a:rPr lang="fi-FI" dirty="0"/>
              <a:t>mittaustekniikalla </a:t>
            </a:r>
            <a:r>
              <a:rPr lang="fi-FI" dirty="0" smtClean="0"/>
              <a:t>sekä</a:t>
            </a:r>
          </a:p>
          <a:p>
            <a:pPr lvl="2">
              <a:buFont typeface="Arial" panose="020B0604020202020204" pitchFamily="34" charset="0"/>
              <a:buChar char="•"/>
            </a:pPr>
            <a:r>
              <a:rPr lang="fi-FI" dirty="0" smtClean="0"/>
              <a:t>neljän päivän mittaussarjana. Päivittäisiä </a:t>
            </a:r>
            <a:r>
              <a:rPr lang="fi-FI" dirty="0"/>
              <a:t>ja </a:t>
            </a:r>
            <a:r>
              <a:rPr lang="fi-FI" dirty="0" smtClean="0"/>
              <a:t>epämääräisten oireiden 	perusteella </a:t>
            </a:r>
            <a:r>
              <a:rPr lang="fi-FI" dirty="0"/>
              <a:t>tehtyjä </a:t>
            </a:r>
            <a:r>
              <a:rPr lang="fi-FI" dirty="0" smtClean="0"/>
              <a:t>kotimittauksia </a:t>
            </a:r>
            <a:r>
              <a:rPr lang="fi-FI" dirty="0"/>
              <a:t>tulee välttää</a:t>
            </a:r>
            <a:r>
              <a:rPr lang="fi-FI" dirty="0" smtClean="0"/>
              <a:t>.</a:t>
            </a:r>
            <a:endParaRPr lang="fi-FI" dirty="0"/>
          </a:p>
          <a:p>
            <a:pPr marL="0" indent="0">
              <a:buNone/>
            </a:pPr>
            <a:r>
              <a:rPr lang="fi-FI" sz="1600" i="1" dirty="0" smtClean="0"/>
              <a:t>	</a:t>
            </a:r>
            <a:endParaRPr lang="fi-FI" dirty="0"/>
          </a:p>
        </p:txBody>
      </p:sp>
      <p:sp>
        <p:nvSpPr>
          <p:cNvPr id="3" name="Title 2"/>
          <p:cNvSpPr>
            <a:spLocks noGrp="1"/>
          </p:cNvSpPr>
          <p:nvPr>
            <p:ph type="title"/>
          </p:nvPr>
        </p:nvSpPr>
        <p:spPr>
          <a:xfrm>
            <a:off x="-252536" y="190963"/>
            <a:ext cx="8229600" cy="1252537"/>
          </a:xfrm>
        </p:spPr>
        <p:txBody>
          <a:bodyPr/>
          <a:lstStyle/>
          <a:p>
            <a:r>
              <a:rPr lang="fi-FI" sz="3200" b="1" dirty="0" smtClean="0"/>
              <a:t/>
            </a:r>
            <a:br>
              <a:rPr lang="fi-FI" sz="3200" b="1" dirty="0" smtClean="0"/>
            </a:br>
            <a:r>
              <a:rPr lang="fi-FI" sz="3200" b="1" dirty="0"/>
              <a:t>Verenpaineen omaseuranta kohonneen verenpaineen hoidossa</a:t>
            </a:r>
            <a:r>
              <a:rPr lang="fi-FI" sz="3200" b="1" dirty="0" smtClean="0"/>
              <a:t/>
            </a:r>
            <a:br>
              <a:rPr lang="fi-FI" sz="3200" b="1" dirty="0" smtClean="0"/>
            </a:br>
            <a:endParaRPr lang="fi-FI" sz="3200" b="1" dirty="0"/>
          </a:p>
        </p:txBody>
      </p:sp>
      <p:pic>
        <p:nvPicPr>
          <p:cNvPr id="4" name="Kuva 3"/>
          <p:cNvPicPr>
            <a:picLocks noChangeAspect="1"/>
          </p:cNvPicPr>
          <p:nvPr/>
        </p:nvPicPr>
        <p:blipFill>
          <a:blip r:embed="rId3" cstate="print"/>
          <a:stretch>
            <a:fillRect/>
          </a:stretch>
        </p:blipFill>
        <p:spPr>
          <a:xfrm>
            <a:off x="7343674" y="6093296"/>
            <a:ext cx="1566808" cy="493819"/>
          </a:xfrm>
          <a:prstGeom prst="rect">
            <a:avLst/>
          </a:prstGeom>
        </p:spPr>
      </p:pic>
    </p:spTree>
    <p:extLst>
      <p:ext uri="{BB962C8B-B14F-4D97-AF65-F5344CB8AC3E}">
        <p14:creationId xmlns:p14="http://schemas.microsoft.com/office/powerpoint/2010/main" val="813557080"/>
      </p:ext>
    </p:extLst>
  </p:cSld>
  <p:clrMapOvr>
    <a:masterClrMapping/>
  </p:clrMapOvr>
  <p:transition advTm="27939"/>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842" y="1770365"/>
            <a:ext cx="8604956" cy="5403051"/>
          </a:xfrm>
        </p:spPr>
        <p:txBody>
          <a:bodyPr/>
          <a:lstStyle/>
          <a:p>
            <a:pPr>
              <a:buFont typeface="Wingdings" panose="05000000000000000000" pitchFamily="2" charset="2"/>
              <a:buChar char="v"/>
            </a:pPr>
            <a:r>
              <a:rPr lang="fi-FI" sz="1800" dirty="0" smtClean="0"/>
              <a:t>Mittaukset suoritetaan olkavarsimittarilla </a:t>
            </a:r>
          </a:p>
          <a:p>
            <a:pPr lvl="1">
              <a:buFont typeface="Arial" panose="020B0604020202020204" pitchFamily="34" charset="0"/>
              <a:buChar char="•"/>
            </a:pPr>
            <a:r>
              <a:rPr lang="fi-FI" sz="1800" dirty="0" smtClean="0"/>
              <a:t>Rannemittarin </a:t>
            </a:r>
            <a:r>
              <a:rPr lang="fi-FI" sz="1800" dirty="0"/>
              <a:t>käyttöä suositellaan vain, jos olkavarren mallin (lyhyt, paksu) johdosta oikean </a:t>
            </a:r>
            <a:r>
              <a:rPr lang="fi-FI" sz="1800" dirty="0" smtClean="0"/>
              <a:t>kokoisen </a:t>
            </a:r>
            <a:r>
              <a:rPr lang="fi-FI" sz="1800" dirty="0"/>
              <a:t>mansetin käyttö ei ole mahdollista</a:t>
            </a:r>
            <a:r>
              <a:rPr lang="fi-FI" sz="1800" dirty="0" smtClean="0"/>
              <a:t>.</a:t>
            </a:r>
          </a:p>
          <a:p>
            <a:pPr lvl="1">
              <a:buFont typeface="Arial" panose="020B0604020202020204" pitchFamily="34" charset="0"/>
              <a:buChar char="•"/>
            </a:pPr>
            <a:r>
              <a:rPr lang="fi-FI" sz="1800" dirty="0" smtClean="0"/>
              <a:t>Mansetin kummipussiosan tulee olla oikean </a:t>
            </a:r>
            <a:r>
              <a:rPr lang="fi-FI" sz="1800" dirty="0"/>
              <a:t>kokoinen sillä olkavarren ympärysmittaan nähden liian kapea tai lyhyt painepussi antaa liian suuren </a:t>
            </a:r>
            <a:r>
              <a:rPr lang="fi-FI" sz="1800" dirty="0" smtClean="0"/>
              <a:t>verenpainearvon.</a:t>
            </a:r>
          </a:p>
          <a:p>
            <a:pPr>
              <a:buFont typeface="Wingdings" panose="05000000000000000000" pitchFamily="2" charset="2"/>
              <a:buChar char="v"/>
            </a:pPr>
            <a:r>
              <a:rPr lang="fi-FI" sz="1800" dirty="0" smtClean="0"/>
              <a:t>Kotimittaukset tehdään </a:t>
            </a:r>
            <a:r>
              <a:rPr lang="fi-FI" sz="1800" dirty="0"/>
              <a:t>ei-dominantista </a:t>
            </a:r>
            <a:r>
              <a:rPr lang="fi-FI" sz="1800" dirty="0" smtClean="0"/>
              <a:t>kädestä. Uudelta </a:t>
            </a:r>
            <a:r>
              <a:rPr lang="fi-FI" sz="1800" dirty="0"/>
              <a:t>verenpainepotilaalta verenpaine mitataan toistetusti molemmista </a:t>
            </a:r>
            <a:r>
              <a:rPr lang="fi-FI" sz="1800" dirty="0" smtClean="0"/>
              <a:t>olkavarsista. Jos verenpainetasot eroavat yli 10 mmHg, kotimittaukset tehdään kädestä, jossa paine korkeampi.</a:t>
            </a:r>
          </a:p>
          <a:p>
            <a:pPr>
              <a:buFont typeface="Wingdings" panose="05000000000000000000" pitchFamily="2" charset="2"/>
              <a:buChar char="v"/>
            </a:pPr>
            <a:r>
              <a:rPr lang="fi-FI" sz="1800" dirty="0" smtClean="0"/>
              <a:t>Mittausta edeltävän </a:t>
            </a:r>
            <a:r>
              <a:rPr lang="fi-FI" sz="1800" dirty="0"/>
              <a:t>puolen tunnin aikana </a:t>
            </a:r>
            <a:r>
              <a:rPr lang="fi-FI" sz="1800" dirty="0" smtClean="0"/>
              <a:t>potilasta ohjataan välttämään </a:t>
            </a:r>
            <a:r>
              <a:rPr lang="fi-FI" sz="1800" dirty="0"/>
              <a:t>raskasta fyysistä </a:t>
            </a:r>
            <a:r>
              <a:rPr lang="fi-FI" sz="1800" dirty="0" smtClean="0"/>
              <a:t>ponnistelua, tupakointia ja</a:t>
            </a:r>
            <a:r>
              <a:rPr lang="fi-FI" sz="1800" dirty="0"/>
              <a:t> </a:t>
            </a:r>
            <a:r>
              <a:rPr lang="fi-FI" sz="1800" dirty="0" smtClean="0"/>
              <a:t>kofeiinipitoisten </a:t>
            </a:r>
            <a:r>
              <a:rPr lang="fi-FI" sz="1800" dirty="0"/>
              <a:t>juomien (kahvi, tee, kolajuomat ja ns. energiajuomat) nauttimista</a:t>
            </a:r>
            <a:r>
              <a:rPr lang="fi-FI" sz="1800" dirty="0" smtClean="0"/>
              <a:t>.</a:t>
            </a:r>
          </a:p>
          <a:p>
            <a:pPr>
              <a:buFont typeface="Wingdings" panose="05000000000000000000" pitchFamily="2" charset="2"/>
              <a:buChar char="v"/>
            </a:pPr>
            <a:r>
              <a:rPr lang="fi-FI" sz="1800" dirty="0" smtClean="0"/>
              <a:t>Verenpaine </a:t>
            </a:r>
            <a:r>
              <a:rPr lang="fi-FI" sz="1800" dirty="0"/>
              <a:t>mitataan </a:t>
            </a:r>
            <a:r>
              <a:rPr lang="fi-FI" sz="1800" dirty="0" smtClean="0"/>
              <a:t>aamuin (kello 6–9)  </a:t>
            </a:r>
            <a:r>
              <a:rPr lang="fi-FI" sz="1800" dirty="0"/>
              <a:t>ja illoin </a:t>
            </a:r>
            <a:r>
              <a:rPr lang="fi-FI" sz="1800" dirty="0" smtClean="0"/>
              <a:t>(kello 18–21) tehtyinä </a:t>
            </a:r>
            <a:r>
              <a:rPr lang="fi-FI" sz="1800" dirty="0"/>
              <a:t>kaksoismittauksina. </a:t>
            </a:r>
            <a:endParaRPr lang="fi-FI" sz="1800" dirty="0" smtClean="0"/>
          </a:p>
          <a:p>
            <a:pPr lvl="1">
              <a:buFont typeface="Arial" panose="020B0604020202020204" pitchFamily="34" charset="0"/>
              <a:buChar char="•"/>
            </a:pPr>
            <a:r>
              <a:rPr lang="fi-FI" sz="1800" dirty="0" smtClean="0"/>
              <a:t>Kaksoismittauksella </a:t>
            </a:r>
            <a:r>
              <a:rPr lang="fi-FI" sz="1800" dirty="0"/>
              <a:t>tarkoitetaan verenpaineen mittaamista kahdesti </a:t>
            </a:r>
            <a:r>
              <a:rPr lang="fi-FI" sz="1800" dirty="0" smtClean="0"/>
              <a:t>peräkkäin </a:t>
            </a:r>
            <a:r>
              <a:rPr lang="fi-FI" sz="1800" dirty="0"/>
              <a:t>1–2 minuutin välein.</a:t>
            </a:r>
          </a:p>
          <a:p>
            <a:pPr marL="0" indent="0">
              <a:buNone/>
            </a:pPr>
            <a:endParaRPr lang="fi-FI" sz="1600" dirty="0" smtClean="0"/>
          </a:p>
          <a:p>
            <a:pPr marL="0" indent="0">
              <a:buNone/>
            </a:pPr>
            <a:endParaRPr lang="fi-FI" sz="1600" dirty="0"/>
          </a:p>
          <a:p>
            <a:pPr marL="0" indent="0">
              <a:buNone/>
            </a:pPr>
            <a:endParaRPr lang="fi-FI" sz="1600" dirty="0"/>
          </a:p>
        </p:txBody>
      </p:sp>
      <p:sp>
        <p:nvSpPr>
          <p:cNvPr id="3" name="Title 2"/>
          <p:cNvSpPr>
            <a:spLocks noGrp="1"/>
          </p:cNvSpPr>
          <p:nvPr>
            <p:ph type="title"/>
          </p:nvPr>
        </p:nvSpPr>
        <p:spPr>
          <a:xfrm>
            <a:off x="-324544" y="188640"/>
            <a:ext cx="8229600" cy="1252537"/>
          </a:xfrm>
        </p:spPr>
        <p:txBody>
          <a:bodyPr/>
          <a:lstStyle/>
          <a:p>
            <a:r>
              <a:rPr lang="fi-FI" sz="3200" b="1" dirty="0"/>
              <a:t>Verenpaineen omaseuranta kohonneen verenpaineen hoidossa</a:t>
            </a:r>
          </a:p>
        </p:txBody>
      </p:sp>
      <p:pic>
        <p:nvPicPr>
          <p:cNvPr id="4" name="Kuva 3"/>
          <p:cNvPicPr>
            <a:picLocks noChangeAspect="1"/>
          </p:cNvPicPr>
          <p:nvPr/>
        </p:nvPicPr>
        <p:blipFill>
          <a:blip r:embed="rId3" cstate="print"/>
          <a:stretch>
            <a:fillRect/>
          </a:stretch>
        </p:blipFill>
        <p:spPr>
          <a:xfrm>
            <a:off x="7452320" y="6247549"/>
            <a:ext cx="1566808" cy="493819"/>
          </a:xfrm>
          <a:prstGeom prst="rect">
            <a:avLst/>
          </a:prstGeom>
        </p:spPr>
      </p:pic>
    </p:spTree>
    <p:extLst>
      <p:ext uri="{BB962C8B-B14F-4D97-AF65-F5344CB8AC3E}">
        <p14:creationId xmlns:p14="http://schemas.microsoft.com/office/powerpoint/2010/main" val="351295979"/>
      </p:ext>
    </p:extLst>
  </p:cSld>
  <p:clrMapOvr>
    <a:masterClrMapping/>
  </p:clrMapOvr>
  <p:transition advTm="30015"/>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594" y="2348880"/>
            <a:ext cx="8604956" cy="4869160"/>
          </a:xfrm>
        </p:spPr>
        <p:txBody>
          <a:bodyPr/>
          <a:lstStyle/>
          <a:p>
            <a:pPr marL="0" indent="0">
              <a:buNone/>
            </a:pPr>
            <a:r>
              <a:rPr lang="fi-FI" b="1" dirty="0" smtClean="0"/>
              <a:t>Verenpaineen mittaus, ohje potilaalle</a:t>
            </a:r>
            <a:r>
              <a:rPr lang="fi-FI" dirty="0" smtClean="0"/>
              <a:t>:</a:t>
            </a:r>
          </a:p>
          <a:p>
            <a:pPr>
              <a:buFont typeface="Wingdings" panose="05000000000000000000" pitchFamily="2" charset="2"/>
              <a:buChar char="v"/>
            </a:pPr>
            <a:r>
              <a:rPr lang="fi-FI" sz="2000" dirty="0" smtClean="0"/>
              <a:t>Istuvaltaan kyynärvarsi tuettuna pöydälle hieman yli 90 asteen kulmaan. </a:t>
            </a:r>
          </a:p>
          <a:p>
            <a:pPr>
              <a:buFont typeface="Wingdings" panose="05000000000000000000" pitchFamily="2" charset="2"/>
              <a:buChar char="v"/>
            </a:pPr>
            <a:r>
              <a:rPr lang="fi-FI" sz="2000" dirty="0" smtClean="0"/>
              <a:t>Painemansetti </a:t>
            </a:r>
            <a:r>
              <a:rPr lang="fi-FI" sz="2000" dirty="0"/>
              <a:t>asetetaan olkavarteen siten, että kumipussin keskiosa on olkavarsivaltimon päällä</a:t>
            </a:r>
            <a:r>
              <a:rPr lang="fi-FI" sz="2000" dirty="0" smtClean="0"/>
              <a:t>. Mansetti </a:t>
            </a:r>
            <a:r>
              <a:rPr lang="fi-FI" sz="2000" dirty="0"/>
              <a:t>2–3 </a:t>
            </a:r>
            <a:r>
              <a:rPr lang="fi-FI" sz="2000" dirty="0" smtClean="0"/>
              <a:t>cm kyynärtaipeen yläpuolella.</a:t>
            </a:r>
          </a:p>
          <a:p>
            <a:pPr>
              <a:buFont typeface="Wingdings" panose="05000000000000000000" pitchFamily="2" charset="2"/>
              <a:buChar char="v"/>
            </a:pPr>
            <a:r>
              <a:rPr lang="fi-FI" sz="2000" dirty="0"/>
              <a:t>Mittaus aloitetaan, kun </a:t>
            </a:r>
            <a:r>
              <a:rPr lang="fi-FI" sz="2000" dirty="0" smtClean="0"/>
              <a:t>potilas </a:t>
            </a:r>
            <a:r>
              <a:rPr lang="fi-FI" sz="2000" dirty="0"/>
              <a:t>on istunut mittauspaikalla 5 </a:t>
            </a:r>
            <a:r>
              <a:rPr lang="fi-FI" sz="2000" dirty="0" smtClean="0"/>
              <a:t>minuuttia.</a:t>
            </a:r>
          </a:p>
          <a:p>
            <a:pPr>
              <a:buFont typeface="Wingdings" panose="05000000000000000000" pitchFamily="2" charset="2"/>
              <a:buChar char="v"/>
            </a:pPr>
            <a:r>
              <a:rPr lang="fi-FI" sz="2000" dirty="0" smtClean="0"/>
              <a:t>Mittauksen aikana ei saa liikkua tai puhua.</a:t>
            </a:r>
          </a:p>
          <a:p>
            <a:pPr>
              <a:buFont typeface="Wingdings" panose="05000000000000000000" pitchFamily="2" charset="2"/>
              <a:buChar char="v"/>
            </a:pPr>
            <a:r>
              <a:rPr lang="fi-FI" sz="2000" dirty="0"/>
              <a:t>Mittaus toistetaan 1–2 minuutin </a:t>
            </a:r>
            <a:r>
              <a:rPr lang="fi-FI" sz="2000" dirty="0" smtClean="0"/>
              <a:t>kuluttua</a:t>
            </a:r>
            <a:r>
              <a:rPr lang="fi-FI" sz="2000" dirty="0"/>
              <a:t> </a:t>
            </a:r>
            <a:r>
              <a:rPr lang="fi-FI" sz="2000" dirty="0" smtClean="0"/>
              <a:t>(ns. kaksoismittaus)</a:t>
            </a:r>
          </a:p>
          <a:p>
            <a:pPr>
              <a:buFont typeface="Wingdings" panose="05000000000000000000" pitchFamily="2" charset="2"/>
              <a:buChar char="v"/>
            </a:pPr>
            <a:r>
              <a:rPr lang="fi-FI" sz="2000" dirty="0" smtClean="0"/>
              <a:t>Mittaustulokset ja niiden keskiarvo kirjataan verenpaineen seurantakorttiin.</a:t>
            </a:r>
          </a:p>
          <a:p>
            <a:pPr>
              <a:buFont typeface="Wingdings" panose="05000000000000000000" pitchFamily="2" charset="2"/>
              <a:buChar char="v"/>
            </a:pPr>
            <a:r>
              <a:rPr lang="fi-FI" sz="2000" dirty="0" smtClean="0"/>
              <a:t>Seurantakortin voi tulostaa Suomen Verenpaineyhdistyksen kotisivuilta</a:t>
            </a:r>
          </a:p>
          <a:p>
            <a:pPr marL="0" indent="0">
              <a:buNone/>
            </a:pPr>
            <a:endParaRPr lang="fi-FI" sz="1600" dirty="0" smtClean="0">
              <a:solidFill>
                <a:schemeClr val="tx1"/>
              </a:solidFill>
            </a:endParaRPr>
          </a:p>
          <a:p>
            <a:pPr marL="0" indent="0">
              <a:buNone/>
            </a:pPr>
            <a:r>
              <a:rPr lang="fi-FI" sz="1600" dirty="0" smtClean="0">
                <a:solidFill>
                  <a:schemeClr val="tx1"/>
                </a:solidFill>
              </a:rPr>
              <a:t>Lisätietoa ja tarkemmat ohjeet: </a:t>
            </a:r>
          </a:p>
          <a:p>
            <a:pPr marL="0" indent="0">
              <a:buNone/>
            </a:pPr>
            <a:r>
              <a:rPr lang="fi-FI" sz="1600" dirty="0" smtClean="0">
                <a:solidFill>
                  <a:schemeClr val="tx1"/>
                </a:solidFill>
              </a:rPr>
              <a:t>Kohonnut verenpaine, Käypä hoito -suositus 2014.</a:t>
            </a:r>
            <a:endParaRPr lang="fi-FI" sz="1600" dirty="0">
              <a:solidFill>
                <a:schemeClr val="tx1"/>
              </a:solidFill>
            </a:endParaRPr>
          </a:p>
          <a:p>
            <a:pPr marL="0" indent="0">
              <a:buNone/>
            </a:pPr>
            <a:endParaRPr lang="fi-FI" sz="1800" dirty="0" smtClean="0">
              <a:solidFill>
                <a:srgbClr val="00B0F0"/>
              </a:solidFill>
            </a:endParaRPr>
          </a:p>
          <a:p>
            <a:pPr marL="0" indent="0">
              <a:buNone/>
            </a:pPr>
            <a:endParaRPr lang="fi-FI" sz="1800" dirty="0" smtClean="0">
              <a:solidFill>
                <a:srgbClr val="00B0F0"/>
              </a:solidFill>
            </a:endParaRPr>
          </a:p>
          <a:p>
            <a:pPr marL="0" indent="0">
              <a:buNone/>
            </a:pPr>
            <a:endParaRPr lang="fi-FI" sz="1800" dirty="0">
              <a:solidFill>
                <a:srgbClr val="00B0F0"/>
              </a:solidFill>
            </a:endParaRPr>
          </a:p>
          <a:p>
            <a:pPr marL="0" indent="0">
              <a:buNone/>
            </a:pPr>
            <a:endParaRPr lang="fi-FI" sz="1000" dirty="0"/>
          </a:p>
        </p:txBody>
      </p:sp>
      <p:sp>
        <p:nvSpPr>
          <p:cNvPr id="3" name="Title 2"/>
          <p:cNvSpPr>
            <a:spLocks noGrp="1"/>
          </p:cNvSpPr>
          <p:nvPr>
            <p:ph type="title"/>
          </p:nvPr>
        </p:nvSpPr>
        <p:spPr>
          <a:xfrm>
            <a:off x="467544" y="260648"/>
            <a:ext cx="7211144" cy="1252537"/>
          </a:xfrm>
        </p:spPr>
        <p:txBody>
          <a:bodyPr/>
          <a:lstStyle/>
          <a:p>
            <a:r>
              <a:rPr lang="fi-FI" sz="2800" b="1" dirty="0" smtClean="0"/>
              <a:t>Verenpaineen omaseuranta kohonneen verenpaineen hoidossa</a:t>
            </a:r>
            <a:endParaRPr lang="fi-FI" sz="2800" b="1" dirty="0"/>
          </a:p>
        </p:txBody>
      </p:sp>
      <p:pic>
        <p:nvPicPr>
          <p:cNvPr id="4" name="Kuv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2466" y="6093296"/>
            <a:ext cx="1564010" cy="495528"/>
          </a:xfrm>
          <a:prstGeom prst="rect">
            <a:avLst/>
          </a:prstGeom>
        </p:spPr>
      </p:pic>
    </p:spTree>
    <p:extLst>
      <p:ext uri="{BB962C8B-B14F-4D97-AF65-F5344CB8AC3E}">
        <p14:creationId xmlns:p14="http://schemas.microsoft.com/office/powerpoint/2010/main" val="2465281494"/>
      </p:ext>
    </p:extLst>
  </p:cSld>
  <p:clrMapOvr>
    <a:masterClrMapping/>
  </p:clrMapOvr>
  <p:transition spd="slow" advClick="0" advTm="30669"/>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tsikko 1"/>
          <p:cNvSpPr>
            <a:spLocks noGrp="1"/>
          </p:cNvSpPr>
          <p:nvPr>
            <p:ph type="ctrTitle"/>
          </p:nvPr>
        </p:nvSpPr>
        <p:spPr>
          <a:xfrm>
            <a:off x="611188" y="1989138"/>
            <a:ext cx="7772400" cy="2952750"/>
          </a:xfrm>
        </p:spPr>
        <p:txBody>
          <a:bodyPr/>
          <a:lstStyle/>
          <a:p>
            <a:r>
              <a:rPr lang="fi-FI" altLang="fi-FI" dirty="0"/>
              <a:t>Tunne lääkkeesi</a:t>
            </a:r>
            <a:r>
              <a:rPr lang="fi-FI" altLang="fi-FI" sz="2000" dirty="0"/>
              <a:t/>
            </a:r>
            <a:br>
              <a:rPr lang="fi-FI" altLang="fi-FI" sz="2000" dirty="0"/>
            </a:br>
            <a:r>
              <a:rPr lang="fi-FI" altLang="fi-FI" sz="2000" dirty="0" smtClean="0">
                <a:solidFill>
                  <a:schemeClr val="bg1"/>
                </a:solidFill>
              </a:rPr>
              <a:t>Toimiiko lääkehoitosi?</a:t>
            </a:r>
            <a:r>
              <a:rPr lang="fi-FI" altLang="fi-FI" sz="2000" dirty="0">
                <a:solidFill>
                  <a:schemeClr val="bg1"/>
                </a:solidFill>
              </a:rPr>
              <a:t/>
            </a:r>
            <a:br>
              <a:rPr lang="fi-FI" altLang="fi-FI" sz="2000" dirty="0">
                <a:solidFill>
                  <a:schemeClr val="bg1"/>
                </a:solidFill>
              </a:rPr>
            </a:br>
            <a:r>
              <a:rPr lang="fi-FI" altLang="fi-FI" sz="2000" dirty="0">
                <a:solidFill>
                  <a:schemeClr val="bg1"/>
                </a:solidFill>
              </a:rPr>
              <a:t/>
            </a:r>
            <a:br>
              <a:rPr lang="fi-FI" altLang="fi-FI" sz="2000" dirty="0">
                <a:solidFill>
                  <a:schemeClr val="bg1"/>
                </a:solidFill>
              </a:rPr>
            </a:br>
            <a:r>
              <a:rPr lang="fi-FI" altLang="fi-FI" sz="2000" dirty="0" smtClean="0"/>
              <a:t>19.3.2015</a:t>
            </a:r>
            <a:br>
              <a:rPr lang="fi-FI" altLang="fi-FI" sz="2000" dirty="0" smtClean="0"/>
            </a:br>
            <a:endParaRPr lang="fi-FI" altLang="fi-FI" sz="1600" dirty="0" smtClean="0"/>
          </a:p>
        </p:txBody>
      </p:sp>
      <p:sp>
        <p:nvSpPr>
          <p:cNvPr id="13315" name="Alaotsikko 1"/>
          <p:cNvSpPr>
            <a:spLocks noGrp="1"/>
          </p:cNvSpPr>
          <p:nvPr>
            <p:ph type="subTitle" idx="1"/>
          </p:nvPr>
        </p:nvSpPr>
        <p:spPr>
          <a:xfrm>
            <a:off x="1476375" y="5157788"/>
            <a:ext cx="6400800" cy="1320800"/>
          </a:xfrm>
        </p:spPr>
        <p:txBody>
          <a:bodyPr/>
          <a:lstStyle/>
          <a:p>
            <a:pPr eaLnBrk="1" hangingPunct="1"/>
            <a:r>
              <a:rPr lang="fi-FI" altLang="fi-FI" smtClean="0"/>
              <a:t> </a:t>
            </a:r>
          </a:p>
        </p:txBody>
      </p:sp>
      <p:pic>
        <p:nvPicPr>
          <p:cNvPr id="1331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404813"/>
            <a:ext cx="4267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Tm="7395"/>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F1FF"/>
        </a:solidFill>
        <a:effectLst/>
      </p:bgPr>
    </p:bg>
    <p:spTree>
      <p:nvGrpSpPr>
        <p:cNvPr id="1" name=""/>
        <p:cNvGrpSpPr/>
        <p:nvPr/>
      </p:nvGrpSpPr>
      <p:grpSpPr>
        <a:xfrm>
          <a:off x="0" y="0"/>
          <a:ext cx="0" cy="0"/>
          <a:chOff x="0" y="0"/>
          <a:chExt cx="0" cy="0"/>
        </a:xfrm>
      </p:grpSpPr>
      <p:grpSp>
        <p:nvGrpSpPr>
          <p:cNvPr id="2" name="Group 1"/>
          <p:cNvGrpSpPr/>
          <p:nvPr/>
        </p:nvGrpSpPr>
        <p:grpSpPr>
          <a:xfrm>
            <a:off x="35496" y="81222"/>
            <a:ext cx="9073007" cy="6742614"/>
            <a:chOff x="35496" y="81222"/>
            <a:chExt cx="9073007" cy="6742614"/>
          </a:xfrm>
        </p:grpSpPr>
        <p:sp>
          <p:nvSpPr>
            <p:cNvPr id="15" name="Freeform 14"/>
            <p:cNvSpPr/>
            <p:nvPr/>
          </p:nvSpPr>
          <p:spPr>
            <a:xfrm>
              <a:off x="5472879" y="3561907"/>
              <a:ext cx="3563618" cy="3251469"/>
            </a:xfrm>
            <a:custGeom>
              <a:avLst/>
              <a:gdLst>
                <a:gd name="connsiteX0" fmla="*/ 0 w 3581357"/>
                <a:gd name="connsiteY0" fmla="*/ 1648046 h 3296092"/>
                <a:gd name="connsiteX1" fmla="*/ 1790679 w 3581357"/>
                <a:gd name="connsiteY1" fmla="*/ 0 h 3296092"/>
                <a:gd name="connsiteX2" fmla="*/ 3581358 w 3581357"/>
                <a:gd name="connsiteY2" fmla="*/ 1648046 h 3296092"/>
                <a:gd name="connsiteX3" fmla="*/ 1790679 w 3581357"/>
                <a:gd name="connsiteY3" fmla="*/ 3296092 h 3296092"/>
                <a:gd name="connsiteX4" fmla="*/ 0 w 3581357"/>
                <a:gd name="connsiteY4" fmla="*/ 1648046 h 3296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1357" h="3296092">
                  <a:moveTo>
                    <a:pt x="0" y="1648046"/>
                  </a:moveTo>
                  <a:cubicBezTo>
                    <a:pt x="0" y="737855"/>
                    <a:pt x="801714" y="0"/>
                    <a:pt x="1790679" y="0"/>
                  </a:cubicBezTo>
                  <a:cubicBezTo>
                    <a:pt x="2779644" y="0"/>
                    <a:pt x="3581358" y="737855"/>
                    <a:pt x="3581358" y="1648046"/>
                  </a:cubicBezTo>
                  <a:cubicBezTo>
                    <a:pt x="3581358" y="2558237"/>
                    <a:pt x="2779644" y="3296092"/>
                    <a:pt x="1790679" y="3296092"/>
                  </a:cubicBezTo>
                  <a:cubicBezTo>
                    <a:pt x="801714" y="3296092"/>
                    <a:pt x="0" y="2558237"/>
                    <a:pt x="0" y="1648046"/>
                  </a:cubicBezTo>
                  <a:close/>
                </a:path>
              </a:pathLst>
            </a:cu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a:ln>
              <a:solidFill>
                <a:schemeClr val="bg1"/>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54958" tIns="513181" rIns="554958" bIns="513181" numCol="1" spcCol="1270" anchor="ctr" anchorCtr="0">
              <a:noAutofit/>
            </a:bodyPr>
            <a:lstStyle/>
            <a:p>
              <a:pPr defTabSz="1066800" fontAlgn="auto">
                <a:lnSpc>
                  <a:spcPct val="90000"/>
                </a:lnSpc>
                <a:spcAft>
                  <a:spcPct val="35000"/>
                </a:spcAft>
              </a:pPr>
              <a:r>
                <a:rPr lang="fi-FI" sz="2400" dirty="0" smtClean="0">
                  <a:solidFill>
                    <a:prstClr val="black"/>
                  </a:solidFill>
                </a:rPr>
                <a:t>Käyttö</a:t>
              </a:r>
              <a:endParaRPr lang="fi-FI" sz="2800" dirty="0" smtClean="0">
                <a:solidFill>
                  <a:prstClr val="black"/>
                </a:solidFill>
              </a:endParaRPr>
            </a:p>
            <a:p>
              <a:pPr marL="114300" lvl="1" indent="-114300" defTabSz="622300" fontAlgn="auto">
                <a:lnSpc>
                  <a:spcPct val="90000"/>
                </a:lnSpc>
                <a:spcAft>
                  <a:spcPct val="15000"/>
                </a:spcAft>
                <a:buFontTx/>
                <a:buChar char="••"/>
              </a:pPr>
              <a:r>
                <a:rPr lang="fi-FI" sz="1400" dirty="0" smtClean="0">
                  <a:solidFill>
                    <a:prstClr val="black"/>
                  </a:solidFill>
                </a:rPr>
                <a:t>todellinen käyttö</a:t>
              </a:r>
              <a:endParaRPr lang="fi-FI" sz="1400" dirty="0">
                <a:solidFill>
                  <a:prstClr val="black"/>
                </a:solidFill>
              </a:endParaRPr>
            </a:p>
            <a:p>
              <a:pPr marL="114300" lvl="1" indent="-114300" defTabSz="622300" fontAlgn="auto">
                <a:lnSpc>
                  <a:spcPct val="90000"/>
                </a:lnSpc>
                <a:spcAft>
                  <a:spcPct val="15000"/>
                </a:spcAft>
                <a:buFontTx/>
                <a:buChar char="••"/>
              </a:pPr>
              <a:r>
                <a:rPr lang="fi-FI" sz="1400" dirty="0" smtClean="0">
                  <a:solidFill>
                    <a:prstClr val="black"/>
                  </a:solidFill>
                </a:rPr>
                <a:t>ali- tai ylikäyttö</a:t>
              </a:r>
              <a:endParaRPr lang="fi-FI" sz="1400" dirty="0">
                <a:solidFill>
                  <a:prstClr val="black"/>
                </a:solidFill>
              </a:endParaRPr>
            </a:p>
            <a:p>
              <a:pPr marL="114300" lvl="1" indent="-114300" defTabSz="622300" fontAlgn="auto">
                <a:lnSpc>
                  <a:spcPct val="90000"/>
                </a:lnSpc>
                <a:spcAft>
                  <a:spcPct val="15000"/>
                </a:spcAft>
                <a:buFontTx/>
                <a:buChar char="••"/>
              </a:pPr>
              <a:r>
                <a:rPr lang="fi-FI" sz="1400" dirty="0" smtClean="0">
                  <a:solidFill>
                    <a:prstClr val="black"/>
                  </a:solidFill>
                </a:rPr>
                <a:t>liian pitkä/lyhyt käyttöaika</a:t>
              </a:r>
              <a:endParaRPr lang="fi-FI" sz="1400" dirty="0">
                <a:solidFill>
                  <a:prstClr val="black"/>
                </a:solidFill>
              </a:endParaRPr>
            </a:p>
            <a:p>
              <a:pPr marL="114300" lvl="1" indent="-114300" defTabSz="622300" fontAlgn="auto">
                <a:lnSpc>
                  <a:spcPct val="90000"/>
                </a:lnSpc>
                <a:spcAft>
                  <a:spcPct val="15000"/>
                </a:spcAft>
                <a:buFontTx/>
                <a:buChar char="••"/>
              </a:pPr>
              <a:r>
                <a:rPr lang="fi-FI" sz="1400" dirty="0" smtClean="0">
                  <a:solidFill>
                    <a:prstClr val="black"/>
                  </a:solidFill>
                </a:rPr>
                <a:t>ohjeesta poikkeava annostelu</a:t>
              </a:r>
              <a:endParaRPr lang="fi-FI" sz="1400" dirty="0">
                <a:solidFill>
                  <a:prstClr val="black"/>
                </a:solidFill>
              </a:endParaRPr>
            </a:p>
            <a:p>
              <a:pPr marL="114300" lvl="1" indent="-114300" defTabSz="622300" fontAlgn="auto">
                <a:lnSpc>
                  <a:spcPct val="90000"/>
                </a:lnSpc>
                <a:spcAft>
                  <a:spcPct val="15000"/>
                </a:spcAft>
                <a:buFontTx/>
                <a:buChar char="••"/>
              </a:pPr>
              <a:r>
                <a:rPr lang="fi-FI" sz="1400" dirty="0" err="1" smtClean="0">
                  <a:solidFill>
                    <a:prstClr val="black"/>
                  </a:solidFill>
                </a:rPr>
                <a:t>off</a:t>
              </a:r>
              <a:r>
                <a:rPr lang="fi-FI" sz="1400" dirty="0" smtClean="0">
                  <a:solidFill>
                    <a:prstClr val="black"/>
                  </a:solidFill>
                </a:rPr>
                <a:t> </a:t>
              </a:r>
              <a:r>
                <a:rPr lang="fi-FI" sz="1400" dirty="0" err="1" smtClean="0">
                  <a:solidFill>
                    <a:prstClr val="black"/>
                  </a:solidFill>
                </a:rPr>
                <a:t>-label</a:t>
              </a:r>
              <a:r>
                <a:rPr lang="fi-FI" sz="1400" dirty="0" smtClean="0">
                  <a:solidFill>
                    <a:prstClr val="black"/>
                  </a:solidFill>
                </a:rPr>
                <a:t> käyttö</a:t>
              </a:r>
              <a:endParaRPr lang="fi-FI" sz="1600" dirty="0">
                <a:solidFill>
                  <a:prstClr val="black"/>
                </a:solidFill>
              </a:endParaRPr>
            </a:p>
            <a:p>
              <a:pPr marL="171450" lvl="1" indent="-171450" defTabSz="711200" fontAlgn="auto">
                <a:lnSpc>
                  <a:spcPct val="90000"/>
                </a:lnSpc>
                <a:spcAft>
                  <a:spcPct val="15000"/>
                </a:spcAft>
                <a:buFontTx/>
                <a:buChar char="••"/>
              </a:pPr>
              <a:r>
                <a:rPr lang="fi-FI" sz="1400" dirty="0" smtClean="0">
                  <a:solidFill>
                    <a:prstClr val="black"/>
                  </a:solidFill>
                </a:rPr>
                <a:t>annostelulaitteet</a:t>
              </a:r>
              <a:endParaRPr lang="fi-FI" sz="1400" dirty="0">
                <a:solidFill>
                  <a:prstClr val="black"/>
                </a:solidFill>
              </a:endParaRPr>
            </a:p>
            <a:p>
              <a:pPr marL="171450" lvl="1" indent="-171450" defTabSz="711200" fontAlgn="auto">
                <a:lnSpc>
                  <a:spcPct val="90000"/>
                </a:lnSpc>
                <a:spcAft>
                  <a:spcPct val="15000"/>
                </a:spcAft>
                <a:buFontTx/>
                <a:buChar char="••"/>
              </a:pPr>
              <a:r>
                <a:rPr lang="fi-FI" sz="1400" dirty="0" err="1" smtClean="0">
                  <a:solidFill>
                    <a:prstClr val="black"/>
                  </a:solidFill>
                </a:rPr>
                <a:t>dosetit</a:t>
              </a:r>
              <a:endParaRPr lang="fi-FI" sz="1400" dirty="0">
                <a:solidFill>
                  <a:prstClr val="black"/>
                </a:solidFill>
              </a:endParaRPr>
            </a:p>
          </p:txBody>
        </p:sp>
        <p:sp>
          <p:nvSpPr>
            <p:cNvPr id="16" name="Freeform 15"/>
            <p:cNvSpPr/>
            <p:nvPr/>
          </p:nvSpPr>
          <p:spPr>
            <a:xfrm>
              <a:off x="5645052" y="81222"/>
              <a:ext cx="3463451" cy="3456376"/>
            </a:xfrm>
            <a:custGeom>
              <a:avLst/>
              <a:gdLst>
                <a:gd name="connsiteX0" fmla="*/ 0 w 3463451"/>
                <a:gd name="connsiteY0" fmla="*/ 1728188 h 3456376"/>
                <a:gd name="connsiteX1" fmla="*/ 1731726 w 3463451"/>
                <a:gd name="connsiteY1" fmla="*/ 0 h 3456376"/>
                <a:gd name="connsiteX2" fmla="*/ 3463452 w 3463451"/>
                <a:gd name="connsiteY2" fmla="*/ 1728188 h 3456376"/>
                <a:gd name="connsiteX3" fmla="*/ 1731726 w 3463451"/>
                <a:gd name="connsiteY3" fmla="*/ 3456376 h 3456376"/>
                <a:gd name="connsiteX4" fmla="*/ 0 w 3463451"/>
                <a:gd name="connsiteY4" fmla="*/ 1728188 h 345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3451" h="3456376">
                  <a:moveTo>
                    <a:pt x="0" y="1728188"/>
                  </a:moveTo>
                  <a:cubicBezTo>
                    <a:pt x="0" y="773736"/>
                    <a:pt x="775320" y="0"/>
                    <a:pt x="1731726" y="0"/>
                  </a:cubicBezTo>
                  <a:cubicBezTo>
                    <a:pt x="2688132" y="0"/>
                    <a:pt x="3463452" y="773736"/>
                    <a:pt x="3463452" y="1728188"/>
                  </a:cubicBezTo>
                  <a:cubicBezTo>
                    <a:pt x="3463452" y="2682640"/>
                    <a:pt x="2688132" y="3456376"/>
                    <a:pt x="1731726" y="3456376"/>
                  </a:cubicBezTo>
                  <a:cubicBezTo>
                    <a:pt x="775320" y="3456376"/>
                    <a:pt x="0" y="2682640"/>
                    <a:pt x="0" y="1728188"/>
                  </a:cubicBezTo>
                  <a:close/>
                </a:path>
              </a:pathLst>
            </a:cu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a:ln>
              <a:solidFill>
                <a:schemeClr val="bg1"/>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37691" tIns="536655" rIns="537691" bIns="536655" numCol="1" spcCol="1270" anchor="ctr" anchorCtr="0">
              <a:noAutofit/>
            </a:bodyPr>
            <a:lstStyle/>
            <a:p>
              <a:pPr defTabSz="1066800" fontAlgn="auto">
                <a:lnSpc>
                  <a:spcPct val="90000"/>
                </a:lnSpc>
                <a:spcAft>
                  <a:spcPct val="35000"/>
                </a:spcAft>
              </a:pPr>
              <a:r>
                <a:rPr lang="fi-FI" sz="2400" dirty="0" smtClean="0">
                  <a:solidFill>
                    <a:prstClr val="black"/>
                  </a:solidFill>
                </a:rPr>
                <a:t>Teho</a:t>
              </a:r>
              <a:endParaRPr lang="fi-FI" sz="6300" dirty="0">
                <a:solidFill>
                  <a:prstClr val="black"/>
                </a:solidFill>
              </a:endParaRPr>
            </a:p>
            <a:p>
              <a:pPr marL="171450" lvl="1" indent="-171450" defTabSz="711200" fontAlgn="auto">
                <a:lnSpc>
                  <a:spcPct val="90000"/>
                </a:lnSpc>
                <a:spcAft>
                  <a:spcPct val="15000"/>
                </a:spcAft>
                <a:buFontTx/>
                <a:buChar char="••"/>
              </a:pPr>
              <a:r>
                <a:rPr lang="fi-FI" sz="1600" dirty="0" smtClean="0">
                  <a:solidFill>
                    <a:prstClr val="black"/>
                  </a:solidFill>
                </a:rPr>
                <a:t>muutokset oireissa</a:t>
              </a:r>
              <a:endParaRPr lang="fi-FI" sz="1600" dirty="0">
                <a:solidFill>
                  <a:prstClr val="black"/>
                </a:solidFill>
              </a:endParaRPr>
            </a:p>
            <a:p>
              <a:pPr marL="171450" lvl="1" indent="-171450" defTabSz="711200" fontAlgn="auto">
                <a:lnSpc>
                  <a:spcPct val="90000"/>
                </a:lnSpc>
                <a:spcAft>
                  <a:spcPct val="15000"/>
                </a:spcAft>
                <a:buFontTx/>
                <a:buChar char="••"/>
              </a:pPr>
              <a:r>
                <a:rPr lang="fi-FI" sz="1600" dirty="0" smtClean="0">
                  <a:solidFill>
                    <a:prstClr val="black"/>
                  </a:solidFill>
                </a:rPr>
                <a:t>muutokset lääkkeen tehossa</a:t>
              </a:r>
              <a:endParaRPr lang="fi-FI" sz="1600" dirty="0">
                <a:solidFill>
                  <a:prstClr val="black"/>
                </a:solidFill>
              </a:endParaRPr>
            </a:p>
            <a:p>
              <a:pPr marL="171450" lvl="1" indent="-171450" defTabSz="711200" fontAlgn="auto">
                <a:lnSpc>
                  <a:spcPct val="90000"/>
                </a:lnSpc>
                <a:spcAft>
                  <a:spcPct val="15000"/>
                </a:spcAft>
                <a:buFontTx/>
                <a:buChar char="••"/>
              </a:pPr>
              <a:r>
                <a:rPr lang="fi-FI" sz="1600" dirty="0" smtClean="0">
                  <a:solidFill>
                    <a:prstClr val="black"/>
                  </a:solidFill>
                </a:rPr>
                <a:t>toivottu/puutteellinen teho</a:t>
              </a:r>
              <a:endParaRPr lang="fi-FI" sz="1600" dirty="0">
                <a:solidFill>
                  <a:prstClr val="black"/>
                </a:solidFill>
              </a:endParaRPr>
            </a:p>
          </p:txBody>
        </p:sp>
        <p:sp>
          <p:nvSpPr>
            <p:cNvPr id="17" name="Freeform 16"/>
            <p:cNvSpPr/>
            <p:nvPr/>
          </p:nvSpPr>
          <p:spPr>
            <a:xfrm>
              <a:off x="102355" y="3470550"/>
              <a:ext cx="3654395" cy="3353286"/>
            </a:xfrm>
            <a:custGeom>
              <a:avLst/>
              <a:gdLst>
                <a:gd name="connsiteX0" fmla="*/ 0 w 3654395"/>
                <a:gd name="connsiteY0" fmla="*/ 1676643 h 3353286"/>
                <a:gd name="connsiteX1" fmla="*/ 1827198 w 3654395"/>
                <a:gd name="connsiteY1" fmla="*/ 0 h 3353286"/>
                <a:gd name="connsiteX2" fmla="*/ 3654396 w 3654395"/>
                <a:gd name="connsiteY2" fmla="*/ 1676643 h 3353286"/>
                <a:gd name="connsiteX3" fmla="*/ 1827198 w 3654395"/>
                <a:gd name="connsiteY3" fmla="*/ 3353286 h 3353286"/>
                <a:gd name="connsiteX4" fmla="*/ 0 w 3654395"/>
                <a:gd name="connsiteY4" fmla="*/ 1676643 h 3353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4395" h="3353286">
                  <a:moveTo>
                    <a:pt x="0" y="1676643"/>
                  </a:moveTo>
                  <a:cubicBezTo>
                    <a:pt x="0" y="750659"/>
                    <a:pt x="818064" y="0"/>
                    <a:pt x="1827198" y="0"/>
                  </a:cubicBezTo>
                  <a:cubicBezTo>
                    <a:pt x="2836332" y="0"/>
                    <a:pt x="3654396" y="750659"/>
                    <a:pt x="3654396" y="1676643"/>
                  </a:cubicBezTo>
                  <a:cubicBezTo>
                    <a:pt x="3654396" y="2602627"/>
                    <a:pt x="2836332" y="3353286"/>
                    <a:pt x="1827198" y="3353286"/>
                  </a:cubicBezTo>
                  <a:cubicBezTo>
                    <a:pt x="818064" y="3353286"/>
                    <a:pt x="0" y="2602627"/>
                    <a:pt x="0" y="1676643"/>
                  </a:cubicBezTo>
                  <a:close/>
                </a:path>
              </a:pathLst>
            </a:cu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a:ln>
              <a:solidFill>
                <a:schemeClr val="bg1"/>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65654" tIns="521557" rIns="565654" bIns="521557" numCol="1" spcCol="1270" anchor="ctr" anchorCtr="0">
              <a:noAutofit/>
            </a:bodyPr>
            <a:lstStyle/>
            <a:p>
              <a:pPr algn="r" defTabSz="1066800" fontAlgn="auto">
                <a:lnSpc>
                  <a:spcPct val="90000"/>
                </a:lnSpc>
                <a:spcAft>
                  <a:spcPct val="35000"/>
                </a:spcAft>
              </a:pPr>
              <a:r>
                <a:rPr lang="fi-FI" sz="2400" dirty="0" smtClean="0">
                  <a:solidFill>
                    <a:prstClr val="black"/>
                  </a:solidFill>
                </a:rPr>
                <a:t>Ongelmat</a:t>
              </a:r>
              <a:endParaRPr lang="fi-FI" sz="1700" dirty="0" smtClean="0">
                <a:solidFill>
                  <a:prstClr val="black"/>
                </a:solidFill>
              </a:endParaRPr>
            </a:p>
            <a:p>
              <a:pPr marL="114300" lvl="1" indent="-114300" algn="r" defTabSz="622300" fontAlgn="auto">
                <a:lnSpc>
                  <a:spcPct val="90000"/>
                </a:lnSpc>
                <a:spcAft>
                  <a:spcPct val="15000"/>
                </a:spcAft>
                <a:buFontTx/>
                <a:buChar char="••"/>
              </a:pPr>
              <a:r>
                <a:rPr lang="fi-FI" sz="1400" dirty="0" smtClean="0">
                  <a:solidFill>
                    <a:prstClr val="black"/>
                  </a:solidFill>
                </a:rPr>
                <a:t>haittavaikutus</a:t>
              </a:r>
            </a:p>
            <a:p>
              <a:pPr marL="114300" lvl="1" indent="-114300" algn="r" defTabSz="622300" fontAlgn="auto">
                <a:lnSpc>
                  <a:spcPct val="90000"/>
                </a:lnSpc>
                <a:spcAft>
                  <a:spcPct val="15000"/>
                </a:spcAft>
                <a:buFontTx/>
                <a:buChar char="••"/>
              </a:pPr>
              <a:r>
                <a:rPr lang="fi-FI" sz="1400" dirty="0" smtClean="0">
                  <a:solidFill>
                    <a:prstClr val="black"/>
                  </a:solidFill>
                </a:rPr>
                <a:t>yhteisvaikutus</a:t>
              </a:r>
              <a:endParaRPr lang="fi-FI" sz="1400" dirty="0">
                <a:solidFill>
                  <a:prstClr val="black"/>
                </a:solidFill>
              </a:endParaRPr>
            </a:p>
            <a:p>
              <a:pPr marL="114300" lvl="1" indent="-114300" algn="r" defTabSz="622300" fontAlgn="auto">
                <a:lnSpc>
                  <a:spcPct val="90000"/>
                </a:lnSpc>
                <a:spcAft>
                  <a:spcPct val="15000"/>
                </a:spcAft>
                <a:buFontTx/>
                <a:buChar char="••"/>
              </a:pPr>
              <a:r>
                <a:rPr lang="fi-FI" sz="1400" dirty="0" smtClean="0">
                  <a:solidFill>
                    <a:prstClr val="black"/>
                  </a:solidFill>
                </a:rPr>
                <a:t>käytön hankaluus</a:t>
              </a:r>
              <a:endParaRPr lang="fi-FI" sz="1400" dirty="0">
                <a:solidFill>
                  <a:prstClr val="black"/>
                </a:solidFill>
              </a:endParaRPr>
            </a:p>
            <a:p>
              <a:pPr marL="114300" lvl="1" indent="-114300" algn="r" defTabSz="622300" fontAlgn="auto">
                <a:lnSpc>
                  <a:spcPct val="90000"/>
                </a:lnSpc>
                <a:spcAft>
                  <a:spcPct val="15000"/>
                </a:spcAft>
                <a:buFontTx/>
                <a:buChar char="••"/>
              </a:pPr>
              <a:r>
                <a:rPr lang="fi-FI" sz="1400" dirty="0" smtClean="0">
                  <a:solidFill>
                    <a:prstClr val="black"/>
                  </a:solidFill>
                </a:rPr>
                <a:t>hoidon kustannukset</a:t>
              </a:r>
              <a:endParaRPr lang="fi-FI" sz="1400" dirty="0">
                <a:solidFill>
                  <a:prstClr val="black"/>
                </a:solidFill>
              </a:endParaRPr>
            </a:p>
            <a:p>
              <a:pPr marL="114300" lvl="1" indent="-114300" algn="r" defTabSz="622300" fontAlgn="auto">
                <a:lnSpc>
                  <a:spcPct val="90000"/>
                </a:lnSpc>
                <a:spcAft>
                  <a:spcPct val="15000"/>
                </a:spcAft>
                <a:buFontTx/>
                <a:buChar char="••"/>
              </a:pPr>
              <a:r>
                <a:rPr lang="fi-FI" sz="1400" dirty="0" smtClean="0">
                  <a:solidFill>
                    <a:prstClr val="black"/>
                  </a:solidFill>
                </a:rPr>
                <a:t>toleranssi</a:t>
              </a:r>
              <a:endParaRPr lang="fi-FI" sz="1400" dirty="0">
                <a:solidFill>
                  <a:prstClr val="black"/>
                </a:solidFill>
              </a:endParaRPr>
            </a:p>
            <a:p>
              <a:pPr marL="114300" lvl="1" indent="-114300" algn="r" defTabSz="622300" fontAlgn="auto">
                <a:lnSpc>
                  <a:spcPct val="90000"/>
                </a:lnSpc>
                <a:spcAft>
                  <a:spcPct val="15000"/>
                </a:spcAft>
                <a:buFontTx/>
                <a:buChar char="••"/>
              </a:pPr>
              <a:r>
                <a:rPr lang="fi-FI" sz="1400" dirty="0" smtClean="0">
                  <a:solidFill>
                    <a:prstClr val="black"/>
                  </a:solidFill>
                </a:rPr>
                <a:t>lääkeriippuvuus</a:t>
              </a:r>
              <a:endParaRPr lang="fi-FI" sz="1400" dirty="0">
                <a:solidFill>
                  <a:prstClr val="black"/>
                </a:solidFill>
              </a:endParaRPr>
            </a:p>
          </p:txBody>
        </p:sp>
        <p:sp>
          <p:nvSpPr>
            <p:cNvPr id="18" name="Freeform 17"/>
            <p:cNvSpPr/>
            <p:nvPr/>
          </p:nvSpPr>
          <p:spPr>
            <a:xfrm>
              <a:off x="35496" y="81222"/>
              <a:ext cx="3356211" cy="3193807"/>
            </a:xfrm>
            <a:custGeom>
              <a:avLst/>
              <a:gdLst>
                <a:gd name="connsiteX0" fmla="*/ 0 w 3391707"/>
                <a:gd name="connsiteY0" fmla="*/ 1602455 h 3204909"/>
                <a:gd name="connsiteX1" fmla="*/ 1695854 w 3391707"/>
                <a:gd name="connsiteY1" fmla="*/ 0 h 3204909"/>
                <a:gd name="connsiteX2" fmla="*/ 3391708 w 3391707"/>
                <a:gd name="connsiteY2" fmla="*/ 1602455 h 3204909"/>
                <a:gd name="connsiteX3" fmla="*/ 1695854 w 3391707"/>
                <a:gd name="connsiteY3" fmla="*/ 3204910 h 3204909"/>
                <a:gd name="connsiteX4" fmla="*/ 0 w 3391707"/>
                <a:gd name="connsiteY4" fmla="*/ 1602455 h 320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1707" h="3204909">
                  <a:moveTo>
                    <a:pt x="0" y="1602455"/>
                  </a:moveTo>
                  <a:cubicBezTo>
                    <a:pt x="0" y="717444"/>
                    <a:pt x="759260" y="0"/>
                    <a:pt x="1695854" y="0"/>
                  </a:cubicBezTo>
                  <a:cubicBezTo>
                    <a:pt x="2632448" y="0"/>
                    <a:pt x="3391708" y="717444"/>
                    <a:pt x="3391708" y="1602455"/>
                  </a:cubicBezTo>
                  <a:cubicBezTo>
                    <a:pt x="3391708" y="2487466"/>
                    <a:pt x="2632448" y="3204910"/>
                    <a:pt x="1695854" y="3204910"/>
                  </a:cubicBezTo>
                  <a:cubicBezTo>
                    <a:pt x="759260" y="3204910"/>
                    <a:pt x="0" y="2487466"/>
                    <a:pt x="0" y="1602455"/>
                  </a:cubicBezTo>
                  <a:close/>
                </a:path>
              </a:pathLst>
            </a:cu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a:ln>
              <a:solidFill>
                <a:schemeClr val="bg1"/>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27184" tIns="499828" rIns="527184" bIns="499828" numCol="1" spcCol="1270" anchor="ctr" anchorCtr="0">
              <a:noAutofit/>
            </a:bodyPr>
            <a:lstStyle/>
            <a:p>
              <a:pPr algn="r" defTabSz="1066800" fontAlgn="auto">
                <a:lnSpc>
                  <a:spcPct val="90000"/>
                </a:lnSpc>
                <a:spcAft>
                  <a:spcPct val="35000"/>
                </a:spcAft>
              </a:pPr>
              <a:r>
                <a:rPr lang="fi-FI" sz="2400" dirty="0" smtClean="0">
                  <a:solidFill>
                    <a:prstClr val="black"/>
                  </a:solidFill>
                </a:rPr>
                <a:t>Kontrollit</a:t>
              </a:r>
              <a:endParaRPr lang="fi-FI" sz="1600" dirty="0" smtClean="0">
                <a:solidFill>
                  <a:prstClr val="black"/>
                </a:solidFill>
              </a:endParaRPr>
            </a:p>
            <a:p>
              <a:pPr marL="114300" lvl="1" indent="-114300" algn="r" defTabSz="622300" fontAlgn="auto">
                <a:lnSpc>
                  <a:spcPct val="90000"/>
                </a:lnSpc>
                <a:spcAft>
                  <a:spcPct val="15000"/>
                </a:spcAft>
                <a:buFontTx/>
                <a:buChar char="••"/>
              </a:pPr>
              <a:r>
                <a:rPr lang="fi-FI" sz="1400" dirty="0" smtClean="0">
                  <a:solidFill>
                    <a:prstClr val="black"/>
                  </a:solidFill>
                </a:rPr>
                <a:t>lääkäri</a:t>
              </a:r>
            </a:p>
            <a:p>
              <a:pPr marL="114300" lvl="1" indent="-114300" algn="r" defTabSz="622300" fontAlgn="auto">
                <a:lnSpc>
                  <a:spcPct val="90000"/>
                </a:lnSpc>
                <a:spcAft>
                  <a:spcPct val="15000"/>
                </a:spcAft>
                <a:buFontTx/>
                <a:buChar char="••"/>
              </a:pPr>
              <a:r>
                <a:rPr lang="fi-FI" sz="1400" dirty="0" smtClean="0">
                  <a:solidFill>
                    <a:prstClr val="black"/>
                  </a:solidFill>
                </a:rPr>
                <a:t>hammaslääkäri</a:t>
              </a:r>
            </a:p>
            <a:p>
              <a:pPr marL="114300" lvl="1" indent="-114300" algn="r" defTabSz="622300" fontAlgn="auto">
                <a:lnSpc>
                  <a:spcPct val="90000"/>
                </a:lnSpc>
                <a:spcAft>
                  <a:spcPct val="15000"/>
                </a:spcAft>
                <a:buFontTx/>
                <a:buChar char="••"/>
              </a:pPr>
              <a:r>
                <a:rPr lang="fi-FI" sz="1400" smtClean="0">
                  <a:solidFill>
                    <a:prstClr val="black"/>
                  </a:solidFill>
                </a:rPr>
                <a:t>sairaanhoitaja </a:t>
              </a:r>
              <a:r>
                <a:rPr lang="fi-FI" sz="1400" dirty="0" smtClean="0">
                  <a:solidFill>
                    <a:prstClr val="black"/>
                  </a:solidFill>
                </a:rPr>
                <a:t>(esim. asiakasvastaava)</a:t>
              </a:r>
            </a:p>
            <a:p>
              <a:pPr marL="114300" lvl="1" indent="-114300" algn="r" defTabSz="622300" fontAlgn="auto">
                <a:lnSpc>
                  <a:spcPct val="90000"/>
                </a:lnSpc>
                <a:spcAft>
                  <a:spcPct val="15000"/>
                </a:spcAft>
                <a:buFontTx/>
                <a:buChar char="••"/>
              </a:pPr>
              <a:r>
                <a:rPr lang="fi-FI" sz="1400" dirty="0" smtClean="0">
                  <a:solidFill>
                    <a:prstClr val="black"/>
                  </a:solidFill>
                </a:rPr>
                <a:t>farmaseutti/proviisori</a:t>
              </a:r>
            </a:p>
            <a:p>
              <a:pPr marL="114300" lvl="1" indent="-114300" algn="r" defTabSz="622300" fontAlgn="auto">
                <a:lnSpc>
                  <a:spcPct val="90000"/>
                </a:lnSpc>
                <a:spcAft>
                  <a:spcPct val="15000"/>
                </a:spcAft>
                <a:buFontTx/>
                <a:buChar char="••"/>
              </a:pPr>
              <a:endParaRPr lang="fi-FI" sz="1400" dirty="0" smtClean="0">
                <a:solidFill>
                  <a:prstClr val="black"/>
                </a:solidFill>
              </a:endParaRPr>
            </a:p>
            <a:p>
              <a:pPr marL="114300" lvl="1" indent="-114300" algn="r" defTabSz="622300" fontAlgn="auto">
                <a:lnSpc>
                  <a:spcPct val="90000"/>
                </a:lnSpc>
                <a:spcAft>
                  <a:spcPct val="15000"/>
                </a:spcAft>
                <a:buFontTx/>
                <a:buChar char="••"/>
                <a:tabLst>
                  <a:tab pos="0" algn="l"/>
                </a:tabLst>
              </a:pPr>
              <a:r>
                <a:rPr lang="fi-FI" sz="1400" dirty="0" smtClean="0">
                  <a:solidFill>
                    <a:prstClr val="black"/>
                  </a:solidFill>
                </a:rPr>
                <a:t>henkilökohtaiset tavoitearvot</a:t>
              </a:r>
            </a:p>
            <a:p>
              <a:pPr marL="228600" lvl="2" indent="-114300" algn="r" defTabSz="622300" fontAlgn="auto">
                <a:lnSpc>
                  <a:spcPct val="90000"/>
                </a:lnSpc>
                <a:spcAft>
                  <a:spcPct val="15000"/>
                </a:spcAft>
                <a:buFontTx/>
                <a:buChar char="••"/>
              </a:pPr>
              <a:r>
                <a:rPr lang="fi-FI" sz="1400" dirty="0" smtClean="0">
                  <a:solidFill>
                    <a:prstClr val="black"/>
                  </a:solidFill>
                </a:rPr>
                <a:t>omat mittaukset</a:t>
              </a:r>
            </a:p>
            <a:p>
              <a:pPr marL="114300" lvl="2" indent="-114300" algn="r" defTabSz="622300" fontAlgn="auto">
                <a:lnSpc>
                  <a:spcPct val="90000"/>
                </a:lnSpc>
                <a:spcAft>
                  <a:spcPct val="15000"/>
                </a:spcAft>
                <a:buFontTx/>
                <a:buChar char="••"/>
              </a:pPr>
              <a:r>
                <a:rPr lang="fi-FI" sz="1400" dirty="0" smtClean="0">
                  <a:solidFill>
                    <a:prstClr val="black"/>
                  </a:solidFill>
                </a:rPr>
                <a:t>oireseuranta</a:t>
              </a:r>
            </a:p>
          </p:txBody>
        </p:sp>
        <p:sp>
          <p:nvSpPr>
            <p:cNvPr id="13" name="Freeform 12"/>
            <p:cNvSpPr/>
            <p:nvPr/>
          </p:nvSpPr>
          <p:spPr>
            <a:xfrm>
              <a:off x="2807930" y="1680906"/>
              <a:ext cx="3492267" cy="3188247"/>
            </a:xfrm>
            <a:custGeom>
              <a:avLst/>
              <a:gdLst>
                <a:gd name="connsiteX0" fmla="*/ 0 w 3492267"/>
                <a:gd name="connsiteY0" fmla="*/ 1594124 h 3188247"/>
                <a:gd name="connsiteX1" fmla="*/ 1746134 w 3492267"/>
                <a:gd name="connsiteY1" fmla="*/ 0 h 3188247"/>
                <a:gd name="connsiteX2" fmla="*/ 3492268 w 3492267"/>
                <a:gd name="connsiteY2" fmla="*/ 1594124 h 3188247"/>
                <a:gd name="connsiteX3" fmla="*/ 1746134 w 3492267"/>
                <a:gd name="connsiteY3" fmla="*/ 3188248 h 3188247"/>
                <a:gd name="connsiteX4" fmla="*/ 0 w 3492267"/>
                <a:gd name="connsiteY4" fmla="*/ 1594124 h 3188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92267" h="3188247">
                  <a:moveTo>
                    <a:pt x="0" y="1594124"/>
                  </a:moveTo>
                  <a:cubicBezTo>
                    <a:pt x="0" y="713714"/>
                    <a:pt x="781771" y="0"/>
                    <a:pt x="1746134" y="0"/>
                  </a:cubicBezTo>
                  <a:cubicBezTo>
                    <a:pt x="2710497" y="0"/>
                    <a:pt x="3492268" y="713714"/>
                    <a:pt x="3492268" y="1594124"/>
                  </a:cubicBezTo>
                  <a:cubicBezTo>
                    <a:pt x="3492268" y="2474534"/>
                    <a:pt x="2710497" y="3188248"/>
                    <a:pt x="1746134" y="3188248"/>
                  </a:cubicBezTo>
                  <a:cubicBezTo>
                    <a:pt x="781771" y="3188248"/>
                    <a:pt x="0" y="2474534"/>
                    <a:pt x="0" y="1594124"/>
                  </a:cubicBezTo>
                  <a:close/>
                </a:path>
              </a:pathLst>
            </a:custGeom>
            <a:gradFill flip="none" rotWithShape="1">
              <a:gsLst>
                <a:gs pos="0">
                  <a:srgbClr val="DDEBCF"/>
                </a:gs>
                <a:gs pos="54000">
                  <a:srgbClr val="9CB86E"/>
                </a:gs>
                <a:gs pos="100000">
                  <a:srgbClr val="156B13"/>
                </a:gs>
              </a:gsLst>
              <a:path path="shape">
                <a:fillToRect l="50000" t="50000" r="50000" b="50000"/>
              </a:path>
              <a:tileRect/>
            </a:gradFill>
            <a:ln>
              <a:solidFill>
                <a:schemeClr val="accent1">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57151" tIns="512628" rIns="557151" bIns="512628" numCol="1" spcCol="1270" anchor="ctr" anchorCtr="0">
              <a:noAutofit/>
            </a:bodyPr>
            <a:lstStyle/>
            <a:p>
              <a:pPr algn="ctr" defTabSz="1600200" fontAlgn="auto">
                <a:lnSpc>
                  <a:spcPct val="90000"/>
                </a:lnSpc>
                <a:spcAft>
                  <a:spcPct val="35000"/>
                </a:spcAft>
              </a:pPr>
              <a:r>
                <a:rPr lang="fi-FI" sz="3600" dirty="0" smtClean="0">
                  <a:solidFill>
                    <a:srgbClr val="4F81BD">
                      <a:lumMod val="75000"/>
                    </a:srgbClr>
                  </a:solidFill>
                </a:rPr>
                <a:t>Lääkehoidon seuranta</a:t>
              </a:r>
              <a:endParaRPr lang="fi-FI" sz="3600" dirty="0">
                <a:solidFill>
                  <a:srgbClr val="4F81BD">
                    <a:lumMod val="75000"/>
                  </a:srgbClr>
                </a:solidFill>
              </a:endParaRPr>
            </a:p>
          </p:txBody>
        </p:sp>
      </p:grpSp>
      <p:sp>
        <p:nvSpPr>
          <p:cNvPr id="3" name="Ellipsi 3"/>
          <p:cNvSpPr/>
          <p:nvPr/>
        </p:nvSpPr>
        <p:spPr>
          <a:xfrm>
            <a:off x="7668344" y="44624"/>
            <a:ext cx="1296144" cy="108012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49263" fontAlgn="auto">
              <a:spcBef>
                <a:spcPts val="800"/>
              </a:spcBef>
              <a:spcAft>
                <a:spcPts val="800"/>
              </a:spcAft>
              <a:buClr>
                <a:srgbClr val="005A9B"/>
              </a:buCl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fi-FI" sz="1100" dirty="0" smtClean="0">
                <a:solidFill>
                  <a:prstClr val="white"/>
                </a:solidFill>
              </a:rPr>
              <a:t>Miten lääke on auttanut? Mistä  huomaat sen?</a:t>
            </a:r>
            <a:endParaRPr lang="fi-FI" dirty="0">
              <a:solidFill>
                <a:prstClr val="white"/>
              </a:solidFill>
            </a:endParaRPr>
          </a:p>
        </p:txBody>
      </p:sp>
      <p:sp>
        <p:nvSpPr>
          <p:cNvPr id="5" name="Ellipsi 6"/>
          <p:cNvSpPr/>
          <p:nvPr/>
        </p:nvSpPr>
        <p:spPr>
          <a:xfrm>
            <a:off x="7596336" y="5445224"/>
            <a:ext cx="1440160" cy="1296144"/>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fontAlgn="auto">
              <a:spcBef>
                <a:spcPts val="0"/>
              </a:spcBef>
              <a:spcAft>
                <a:spcPts val="0"/>
              </a:spcAft>
            </a:pPr>
            <a:r>
              <a:rPr lang="fi-FI" sz="1050" dirty="0" smtClean="0">
                <a:solidFill>
                  <a:prstClr val="white"/>
                </a:solidFill>
              </a:rPr>
              <a:t>Miten kauan olet käyttänyt tätä lääkettä? Miten olet käyttänyt tätä lääkettä?</a:t>
            </a:r>
          </a:p>
        </p:txBody>
      </p:sp>
      <p:sp>
        <p:nvSpPr>
          <p:cNvPr id="6" name="Ellipsi 5"/>
          <p:cNvSpPr/>
          <p:nvPr/>
        </p:nvSpPr>
        <p:spPr>
          <a:xfrm>
            <a:off x="35496" y="5085184"/>
            <a:ext cx="1728192" cy="172819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fi-FI" sz="1100" dirty="0" smtClean="0">
                <a:solidFill>
                  <a:prstClr val="white"/>
                </a:solidFill>
              </a:rPr>
              <a:t>Oletko huomannut haittavaikutuksia?</a:t>
            </a:r>
          </a:p>
          <a:p>
            <a:pPr algn="ctr" fontAlgn="auto">
              <a:spcBef>
                <a:spcPts val="0"/>
              </a:spcBef>
              <a:spcAft>
                <a:spcPts val="0"/>
              </a:spcAft>
            </a:pPr>
            <a:r>
              <a:rPr lang="fi-FI" sz="1100" dirty="0" smtClean="0">
                <a:solidFill>
                  <a:prstClr val="white"/>
                </a:solidFill>
              </a:rPr>
              <a:t>Onko ollut muita ongelmia?</a:t>
            </a:r>
            <a:endParaRPr lang="fi-FI" sz="1100" dirty="0">
              <a:solidFill>
                <a:prstClr val="white"/>
              </a:solidFill>
            </a:endParaRPr>
          </a:p>
        </p:txBody>
      </p:sp>
      <p:sp>
        <p:nvSpPr>
          <p:cNvPr id="7" name="Ellipsi 4"/>
          <p:cNvSpPr/>
          <p:nvPr/>
        </p:nvSpPr>
        <p:spPr>
          <a:xfrm>
            <a:off x="35496" y="116632"/>
            <a:ext cx="1440160" cy="1224136"/>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fi-FI" sz="1000" dirty="0" smtClean="0">
                <a:solidFill>
                  <a:prstClr val="white"/>
                </a:solidFill>
              </a:rPr>
              <a:t>Milloin viimeksi olet käynyt kontrollissa? Miten seuraat lääkehoidon onnistumista kotona?</a:t>
            </a:r>
            <a:endParaRPr lang="fi-FI" sz="1000" dirty="0">
              <a:solidFill>
                <a:prstClr val="white"/>
              </a:solidFill>
            </a:endParaRPr>
          </a:p>
        </p:txBody>
      </p:sp>
      <p:sp>
        <p:nvSpPr>
          <p:cNvPr id="8" name="Rectangle 7"/>
          <p:cNvSpPr/>
          <p:nvPr/>
        </p:nvSpPr>
        <p:spPr>
          <a:xfrm>
            <a:off x="3779912" y="5013176"/>
            <a:ext cx="16561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fi-FI" dirty="0" smtClean="0">
                <a:solidFill>
                  <a:prstClr val="white"/>
                </a:solidFill>
              </a:rPr>
              <a:t>Mitä asioita selvitetään?</a:t>
            </a:r>
            <a:endParaRPr lang="fi-FI" dirty="0">
              <a:solidFill>
                <a:prstClr val="white"/>
              </a:solidFill>
            </a:endParaRPr>
          </a:p>
        </p:txBody>
      </p:sp>
      <p:pic>
        <p:nvPicPr>
          <p:cNvPr id="9" name="Picture 6" descr="MCj03454470000[1]"/>
          <p:cNvPicPr>
            <a:picLocks noChangeAspect="1" noChangeArrowheads="1"/>
          </p:cNvPicPr>
          <p:nvPr/>
        </p:nvPicPr>
        <p:blipFill>
          <a:blip r:embed="rId3" cstate="print"/>
          <a:srcRect/>
          <a:stretch>
            <a:fillRect/>
          </a:stretch>
        </p:blipFill>
        <p:spPr bwMode="auto">
          <a:xfrm rot="10800000" flipV="1">
            <a:off x="3381276" y="507211"/>
            <a:ext cx="614660" cy="545525"/>
          </a:xfrm>
          <a:prstGeom prst="rect">
            <a:avLst/>
          </a:prstGeom>
          <a:noFill/>
          <a:ln w="9525">
            <a:noFill/>
            <a:miter lim="800000"/>
            <a:headEnd/>
            <a:tailEnd/>
          </a:ln>
        </p:spPr>
      </p:pic>
      <p:pic>
        <p:nvPicPr>
          <p:cNvPr id="10" name="Picture 5" descr="MCj03454490000[1]"/>
          <p:cNvPicPr>
            <a:picLocks noChangeAspect="1" noChangeArrowheads="1"/>
          </p:cNvPicPr>
          <p:nvPr/>
        </p:nvPicPr>
        <p:blipFill>
          <a:blip r:embed="rId4" cstate="print"/>
          <a:srcRect/>
          <a:stretch>
            <a:fillRect/>
          </a:stretch>
        </p:blipFill>
        <p:spPr bwMode="auto">
          <a:xfrm>
            <a:off x="5076056" y="520444"/>
            <a:ext cx="618396" cy="532291"/>
          </a:xfrm>
          <a:prstGeom prst="rect">
            <a:avLst/>
          </a:prstGeom>
          <a:noFill/>
          <a:ln w="9525">
            <a:noFill/>
            <a:miter lim="800000"/>
            <a:headEnd/>
            <a:tailEnd/>
          </a:ln>
        </p:spPr>
      </p:pic>
      <p:sp>
        <p:nvSpPr>
          <p:cNvPr id="11" name="AutoShape 28"/>
          <p:cNvSpPr>
            <a:spLocks noChangeArrowheads="1"/>
          </p:cNvSpPr>
          <p:nvPr/>
        </p:nvSpPr>
        <p:spPr bwMode="auto">
          <a:xfrm>
            <a:off x="4068316" y="548680"/>
            <a:ext cx="1007740" cy="485775"/>
          </a:xfrm>
          <a:prstGeom prst="leftRightArrow">
            <a:avLst>
              <a:gd name="adj1" fmla="val 50000"/>
              <a:gd name="adj2" fmla="val 50000"/>
            </a:avLst>
          </a:prstGeom>
          <a:gradFill rotWithShape="1">
            <a:gsLst>
              <a:gs pos="0">
                <a:srgbClr val="FFFFFF"/>
              </a:gs>
              <a:gs pos="50000">
                <a:schemeClr val="accent1"/>
              </a:gs>
              <a:gs pos="100000">
                <a:srgbClr val="FFFFFF"/>
              </a:gs>
            </a:gsLst>
            <a:lin ang="0" scaled="1"/>
          </a:gradFill>
          <a:ln w="9525">
            <a:solidFill>
              <a:schemeClr val="tx1"/>
            </a:solidFill>
            <a:miter lim="800000"/>
            <a:headEnd/>
            <a:tailEnd/>
          </a:ln>
          <a:effectLst/>
        </p:spPr>
        <p:txBody>
          <a:bodyPr wrap="none" anchor="ctr"/>
          <a:lstStyle/>
          <a:p>
            <a:pPr fontAlgn="auto">
              <a:spcBef>
                <a:spcPts val="0"/>
              </a:spcBef>
              <a:spcAft>
                <a:spcPts val="0"/>
              </a:spcAft>
              <a:defRPr/>
            </a:pPr>
            <a:endParaRPr lang="fi-FI">
              <a:solidFill>
                <a:prstClr val="black"/>
              </a:solidFill>
              <a:latin typeface="Calibri"/>
              <a:cs typeface="Arial" pitchFamily="34" charset="0"/>
            </a:endParaRPr>
          </a:p>
        </p:txBody>
      </p:sp>
      <p:sp>
        <p:nvSpPr>
          <p:cNvPr id="14" name="Text Box 39"/>
          <p:cNvSpPr txBox="1">
            <a:spLocks noChangeArrowheads="1"/>
          </p:cNvSpPr>
          <p:nvPr/>
        </p:nvSpPr>
        <p:spPr bwMode="auto">
          <a:xfrm>
            <a:off x="3852019" y="39663"/>
            <a:ext cx="1440061" cy="581025"/>
          </a:xfrm>
          <a:prstGeom prst="rect">
            <a:avLst/>
          </a:prstGeom>
          <a:noFill/>
          <a:ln w="9525">
            <a:noFill/>
            <a:miter lim="800000"/>
            <a:headEnd/>
            <a:tailEnd/>
          </a:ln>
        </p:spPr>
        <p:txBody>
          <a:bodyPr wrap="square">
            <a:spAutoFit/>
          </a:bodyPr>
          <a:lstStyle/>
          <a:p>
            <a:pPr algn="ctr" fontAlgn="auto">
              <a:spcBef>
                <a:spcPct val="50000"/>
              </a:spcBef>
              <a:spcAft>
                <a:spcPts val="0"/>
              </a:spcAft>
            </a:pPr>
            <a:r>
              <a:rPr lang="fi-FI" sz="1600" dirty="0">
                <a:solidFill>
                  <a:prstClr val="black"/>
                </a:solidFill>
              </a:rPr>
              <a:t>Asiantuntija-asiakassuhde</a:t>
            </a:r>
            <a:endParaRPr lang="en-US" sz="1600" dirty="0">
              <a:solidFill>
                <a:prstClr val="black"/>
              </a:solidFill>
            </a:endParaRPr>
          </a:p>
        </p:txBody>
      </p:sp>
      <p:sp>
        <p:nvSpPr>
          <p:cNvPr id="12" name="Rectangle 11"/>
          <p:cNvSpPr/>
          <p:nvPr/>
        </p:nvSpPr>
        <p:spPr>
          <a:xfrm>
            <a:off x="3779912" y="1124744"/>
            <a:ext cx="16561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fi-FI" dirty="0" smtClean="0">
                <a:solidFill>
                  <a:prstClr val="white"/>
                </a:solidFill>
              </a:rPr>
              <a:t>Miten asioita selvitetään?</a:t>
            </a:r>
            <a:endParaRPr lang="fi-FI" dirty="0">
              <a:solidFill>
                <a:prstClr val="white"/>
              </a:solidFill>
            </a:endParaRPr>
          </a:p>
        </p:txBody>
      </p:sp>
    </p:spTree>
    <p:extLst>
      <p:ext uri="{BB962C8B-B14F-4D97-AF65-F5344CB8AC3E}">
        <p14:creationId xmlns:p14="http://schemas.microsoft.com/office/powerpoint/2010/main" val="506429877"/>
      </p:ext>
    </p:extLst>
  </p:cSld>
  <p:clrMapOvr>
    <a:masterClrMapping/>
  </p:clrMapOvr>
  <p:transition advTm="30327"/>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isällön paikkamerkki 2"/>
          <p:cNvSpPr>
            <a:spLocks noGrp="1"/>
          </p:cNvSpPr>
          <p:nvPr>
            <p:ph idx="1"/>
          </p:nvPr>
        </p:nvSpPr>
        <p:spPr>
          <a:xfrm>
            <a:off x="492125" y="2420938"/>
            <a:ext cx="8229600" cy="4210050"/>
          </a:xfrm>
        </p:spPr>
        <p:txBody>
          <a:bodyPr/>
          <a:lstStyle/>
          <a:p>
            <a:pPr eaLnBrk="1" hangingPunct="1">
              <a:buFont typeface="Wingdings" pitchFamily="2" charset="2"/>
              <a:buNone/>
            </a:pPr>
            <a:r>
              <a:rPr lang="fi-FI" altLang="fi-FI" dirty="0" smtClean="0"/>
              <a:t> </a:t>
            </a:r>
          </a:p>
        </p:txBody>
      </p:sp>
      <p:sp>
        <p:nvSpPr>
          <p:cNvPr id="14339" name="Otsikko 1"/>
          <p:cNvSpPr>
            <a:spLocks noGrp="1"/>
          </p:cNvSpPr>
          <p:nvPr>
            <p:ph type="title"/>
          </p:nvPr>
        </p:nvSpPr>
        <p:spPr/>
        <p:txBody>
          <a:bodyPr/>
          <a:lstStyle/>
          <a:p>
            <a:pPr algn="l" eaLnBrk="1" hangingPunct="1"/>
            <a:r>
              <a:rPr lang="fi-FI" altLang="fi-FI" sz="3200" dirty="0" smtClean="0"/>
              <a:t>Toimivan lääkehoidon osa-alueet</a:t>
            </a:r>
          </a:p>
        </p:txBody>
      </p:sp>
      <p:sp>
        <p:nvSpPr>
          <p:cNvPr id="5" name="Ellipsi 4"/>
          <p:cNvSpPr/>
          <p:nvPr/>
        </p:nvSpPr>
        <p:spPr>
          <a:xfrm>
            <a:off x="323850" y="2636912"/>
            <a:ext cx="3455988" cy="1079426"/>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dirty="0" smtClean="0">
                <a:solidFill>
                  <a:prstClr val="white"/>
                </a:solidFill>
              </a:rPr>
              <a:t>Teho</a:t>
            </a:r>
            <a:endParaRPr lang="fi-FI" dirty="0">
              <a:solidFill>
                <a:prstClr val="white"/>
              </a:solidFill>
            </a:endParaRPr>
          </a:p>
        </p:txBody>
      </p:sp>
      <p:sp>
        <p:nvSpPr>
          <p:cNvPr id="6" name="Ellipsi 5"/>
          <p:cNvSpPr/>
          <p:nvPr/>
        </p:nvSpPr>
        <p:spPr>
          <a:xfrm>
            <a:off x="5435600" y="3154363"/>
            <a:ext cx="3455988" cy="936625"/>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dirty="0" smtClean="0">
                <a:solidFill>
                  <a:prstClr val="white"/>
                </a:solidFill>
              </a:rPr>
              <a:t>Turvallisuus</a:t>
            </a:r>
            <a:endParaRPr lang="fi-FI" dirty="0">
              <a:solidFill>
                <a:prstClr val="white"/>
              </a:solidFill>
            </a:endParaRPr>
          </a:p>
        </p:txBody>
      </p:sp>
      <p:sp>
        <p:nvSpPr>
          <p:cNvPr id="7" name="Ellipsi 6"/>
          <p:cNvSpPr/>
          <p:nvPr/>
        </p:nvSpPr>
        <p:spPr>
          <a:xfrm>
            <a:off x="1150938" y="3932238"/>
            <a:ext cx="3455987" cy="108093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dirty="0" smtClean="0">
                <a:solidFill>
                  <a:prstClr val="white"/>
                </a:solidFill>
              </a:rPr>
              <a:t>Tarkoituksenmukaisuus</a:t>
            </a:r>
            <a:endParaRPr lang="fi-FI" dirty="0">
              <a:solidFill>
                <a:prstClr val="white"/>
              </a:solidFill>
            </a:endParaRPr>
          </a:p>
        </p:txBody>
      </p:sp>
      <p:sp>
        <p:nvSpPr>
          <p:cNvPr id="8" name="Ellipsi 7"/>
          <p:cNvSpPr/>
          <p:nvPr/>
        </p:nvSpPr>
        <p:spPr>
          <a:xfrm>
            <a:off x="4427538" y="4472707"/>
            <a:ext cx="3457575" cy="111688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dirty="0" smtClean="0">
                <a:solidFill>
                  <a:prstClr val="white"/>
                </a:solidFill>
              </a:rPr>
              <a:t>Taloudellisuus</a:t>
            </a:r>
            <a:endParaRPr lang="fi-FI" dirty="0">
              <a:solidFill>
                <a:prstClr val="white"/>
              </a:solidFill>
            </a:endParaRPr>
          </a:p>
        </p:txBody>
      </p:sp>
      <p:pic>
        <p:nvPicPr>
          <p:cNvPr id="14344"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452" y="332656"/>
            <a:ext cx="14954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9989835"/>
      </p:ext>
    </p:extLst>
  </p:cSld>
  <p:clrMapOvr>
    <a:masterClrMapping/>
  </p:clrMapOvr>
  <p:transition advTm="11185"/>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7554" y="2492896"/>
            <a:ext cx="7408862" cy="4104456"/>
          </a:xfrm>
        </p:spPr>
        <p:txBody>
          <a:bodyPr/>
          <a:lstStyle/>
          <a:p>
            <a:pPr marL="0" indent="0">
              <a:buNone/>
            </a:pPr>
            <a:r>
              <a:rPr lang="fi-FI" sz="2200" dirty="0" smtClean="0"/>
              <a:t>Tunne lääkehoidon rooli osana sairautesi kokonaishoitoa</a:t>
            </a:r>
          </a:p>
          <a:p>
            <a:pPr marL="0" indent="0">
              <a:buNone/>
            </a:pPr>
            <a:r>
              <a:rPr lang="fi-FI" sz="2200" dirty="0" smtClean="0"/>
              <a:t>Tiedä mitä lääkkeitä käytät</a:t>
            </a:r>
          </a:p>
          <a:p>
            <a:pPr marL="0" indent="0">
              <a:buNone/>
            </a:pPr>
            <a:r>
              <a:rPr lang="fi-FI" sz="2200" dirty="0" smtClean="0"/>
              <a:t>Selvitä jokaisesta käyttämästäsi lääkkeestä</a:t>
            </a:r>
          </a:p>
          <a:p>
            <a:pPr lvl="2"/>
            <a:r>
              <a:rPr lang="fi-FI" dirty="0" smtClean="0"/>
              <a:t>Mihin tarkoitukseen lääkettä käytetään?</a:t>
            </a:r>
          </a:p>
          <a:p>
            <a:pPr lvl="2"/>
            <a:r>
              <a:rPr lang="fi-FI" dirty="0" smtClean="0"/>
              <a:t>Kuinka pitkään lääkkeen käyttöä on tarkoitus jatkaa?</a:t>
            </a:r>
          </a:p>
          <a:p>
            <a:pPr marL="0" indent="0">
              <a:buNone/>
            </a:pPr>
            <a:r>
              <a:rPr lang="fi-FI" sz="2200" dirty="0" smtClean="0"/>
              <a:t>Päivitä nämä tiedot lääkityslistaan</a:t>
            </a:r>
          </a:p>
          <a:p>
            <a:pPr marL="913130" lvl="5" indent="-273050"/>
            <a:r>
              <a:rPr lang="fi-FI" sz="2000" dirty="0"/>
              <a:t>Kuljeta aina mukanasi </a:t>
            </a:r>
            <a:r>
              <a:rPr lang="fi-FI" sz="2000" u="sng" dirty="0"/>
              <a:t>ajan tasalla olevaa </a:t>
            </a:r>
            <a:r>
              <a:rPr lang="fi-FI" sz="2000" dirty="0"/>
              <a:t>tietoa käyttämistäsi lääkkeistä, mukaan lukien itsehoitolääkkeet, rohdosvalmisteet, ravintolisät ja </a:t>
            </a:r>
            <a:r>
              <a:rPr lang="fi-FI" sz="2000" dirty="0" smtClean="0"/>
              <a:t>rokotteet</a:t>
            </a:r>
          </a:p>
          <a:p>
            <a:pPr marL="0" lvl="3" indent="0">
              <a:buNone/>
            </a:pPr>
            <a:r>
              <a:rPr lang="fi-FI" sz="2200" dirty="0" smtClean="0"/>
              <a:t>Käytä ja säilytä </a:t>
            </a:r>
            <a:r>
              <a:rPr lang="fi-FI" sz="2200" dirty="0"/>
              <a:t>lääkkeitäsi ohjeiden mukaan</a:t>
            </a:r>
          </a:p>
          <a:p>
            <a:endParaRPr lang="fi-FI" dirty="0"/>
          </a:p>
        </p:txBody>
      </p:sp>
      <p:sp>
        <p:nvSpPr>
          <p:cNvPr id="3" name="Title 2"/>
          <p:cNvSpPr>
            <a:spLocks noGrp="1"/>
          </p:cNvSpPr>
          <p:nvPr>
            <p:ph type="title"/>
          </p:nvPr>
        </p:nvSpPr>
        <p:spPr/>
        <p:txBody>
          <a:bodyPr/>
          <a:lstStyle/>
          <a:p>
            <a:pPr algn="l"/>
            <a:r>
              <a:rPr lang="fi-FI" sz="3200" dirty="0" smtClean="0"/>
              <a:t>Tunne oma lääkityksesi</a:t>
            </a:r>
            <a:endParaRPr lang="fi-FI" sz="3200" dirty="0"/>
          </a:p>
        </p:txBody>
      </p:sp>
    </p:spTree>
    <p:extLst>
      <p:ext uri="{BB962C8B-B14F-4D97-AF65-F5344CB8AC3E}">
        <p14:creationId xmlns:p14="http://schemas.microsoft.com/office/powerpoint/2010/main" val="1843717526"/>
      </p:ext>
    </p:extLst>
  </p:cSld>
  <p:clrMapOvr>
    <a:masterClrMapping/>
  </p:clrMapOvr>
  <p:transition advTm="2418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1538" y="2492896"/>
            <a:ext cx="7408862" cy="3672408"/>
          </a:xfrm>
        </p:spPr>
        <p:txBody>
          <a:bodyPr/>
          <a:lstStyle/>
          <a:p>
            <a:pPr marL="0" indent="0">
              <a:buNone/>
            </a:pPr>
            <a:r>
              <a:rPr lang="fi-FI" sz="2200" dirty="0" smtClean="0"/>
              <a:t>Selvitä omasta lääkehoidostasi</a:t>
            </a:r>
          </a:p>
          <a:p>
            <a:pPr lvl="2"/>
            <a:r>
              <a:rPr lang="fi-FI" dirty="0"/>
              <a:t>Miten lääkehoitosi vaikutuksia seurataan?</a:t>
            </a:r>
          </a:p>
          <a:p>
            <a:pPr lvl="2"/>
            <a:r>
              <a:rPr lang="fi-FI" dirty="0"/>
              <a:t>Mikä on lääkehoitosi tavoite (esim. taudin paraneminen, oireiden häviäminen tai toimintakyvyn paraneminen)</a:t>
            </a:r>
          </a:p>
          <a:p>
            <a:pPr lvl="2"/>
            <a:r>
              <a:rPr lang="fi-FI" dirty="0" smtClean="0"/>
              <a:t>Pystytkö itse havaitsemaan vaikutuksen?</a:t>
            </a:r>
          </a:p>
          <a:p>
            <a:pPr lvl="2"/>
            <a:r>
              <a:rPr lang="fi-FI" dirty="0" smtClean="0"/>
              <a:t>Täytyykö lääkkeen tehoa seurata esimerkiksi laboratoriokokein?</a:t>
            </a:r>
          </a:p>
          <a:p>
            <a:pPr lvl="2"/>
            <a:r>
              <a:rPr lang="fi-FI" dirty="0" smtClean="0"/>
              <a:t>Kuinka nopeasti lääkkeen vaikutuksen pitäisi alkaa?</a:t>
            </a:r>
          </a:p>
          <a:p>
            <a:pPr lvl="2"/>
            <a:r>
              <a:rPr lang="fi-FI" dirty="0" smtClean="0"/>
              <a:t>Milloin otat yhteyttä lääkäriin, jos lääke ei tehoakaan?</a:t>
            </a:r>
          </a:p>
          <a:p>
            <a:pPr marL="0" indent="0">
              <a:buNone/>
            </a:pPr>
            <a:r>
              <a:rPr lang="fi-FI" sz="2200" dirty="0" smtClean="0"/>
              <a:t>Kerro lääkkeesi vaikutuksista hoitavalle lääkärille</a:t>
            </a:r>
            <a:endParaRPr lang="fi-FI" sz="2200" dirty="0"/>
          </a:p>
        </p:txBody>
      </p:sp>
      <p:sp>
        <p:nvSpPr>
          <p:cNvPr id="3" name="Title 2"/>
          <p:cNvSpPr>
            <a:spLocks noGrp="1"/>
          </p:cNvSpPr>
          <p:nvPr>
            <p:ph type="title"/>
          </p:nvPr>
        </p:nvSpPr>
        <p:spPr/>
        <p:txBody>
          <a:bodyPr/>
          <a:lstStyle/>
          <a:p>
            <a:pPr algn="l"/>
            <a:r>
              <a:rPr lang="fi-FI" sz="3200" dirty="0" smtClean="0"/>
              <a:t>Tunnista ja seuraa lääkehoidon </a:t>
            </a:r>
            <a:br>
              <a:rPr lang="fi-FI" sz="3200" dirty="0" smtClean="0"/>
            </a:br>
            <a:r>
              <a:rPr lang="fi-FI" sz="3200" dirty="0" smtClean="0"/>
              <a:t>vaikutuksia</a:t>
            </a:r>
            <a:endParaRPr lang="fi-FI" sz="3200" dirty="0"/>
          </a:p>
        </p:txBody>
      </p:sp>
    </p:spTree>
    <p:extLst>
      <p:ext uri="{BB962C8B-B14F-4D97-AF65-F5344CB8AC3E}">
        <p14:creationId xmlns:p14="http://schemas.microsoft.com/office/powerpoint/2010/main" val="1299752557"/>
      </p:ext>
    </p:extLst>
  </p:cSld>
  <p:clrMapOvr>
    <a:masterClrMapping/>
  </p:clrMapOvr>
  <p:transition advTm="25428"/>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2714079"/>
            <a:ext cx="7408862" cy="3451225"/>
          </a:xfrm>
        </p:spPr>
        <p:txBody>
          <a:bodyPr/>
          <a:lstStyle/>
          <a:p>
            <a:pPr marL="0" indent="0">
              <a:buNone/>
            </a:pPr>
            <a:r>
              <a:rPr lang="fi-FI" sz="2200" dirty="0" smtClean="0"/>
              <a:t>Selvitä omasta lääkehoidostasi</a:t>
            </a:r>
          </a:p>
          <a:p>
            <a:pPr lvl="2"/>
            <a:r>
              <a:rPr lang="fi-FI" dirty="0" smtClean="0"/>
              <a:t>Aiheuttaako lääkkeesi ohimeneviä haittoja käytön alussa?</a:t>
            </a:r>
          </a:p>
          <a:p>
            <a:pPr lvl="2"/>
            <a:r>
              <a:rPr lang="fi-FI" dirty="0" smtClean="0"/>
              <a:t>Minkä haittojen vuoksi on otettava välittömästi yhteyttä hoitavaan lääkäriin?</a:t>
            </a:r>
          </a:p>
          <a:p>
            <a:pPr lvl="2"/>
            <a:r>
              <a:rPr lang="fi-FI" dirty="0" smtClean="0"/>
              <a:t>Voitko itse tehdä jotakin haittavaikutusten ehkäisemiseksi tai lieventämiseksi?</a:t>
            </a:r>
          </a:p>
        </p:txBody>
      </p:sp>
      <p:sp>
        <p:nvSpPr>
          <p:cNvPr id="3" name="Title 2"/>
          <p:cNvSpPr>
            <a:spLocks noGrp="1"/>
          </p:cNvSpPr>
          <p:nvPr>
            <p:ph type="title"/>
          </p:nvPr>
        </p:nvSpPr>
        <p:spPr>
          <a:xfrm>
            <a:off x="446856" y="188640"/>
            <a:ext cx="8229600" cy="1506686"/>
          </a:xfrm>
        </p:spPr>
        <p:txBody>
          <a:bodyPr/>
          <a:lstStyle/>
          <a:p>
            <a:pPr algn="l"/>
            <a:r>
              <a:rPr lang="fi-FI" sz="3200" dirty="0" smtClean="0"/>
              <a:t>Tunnista ja seuraa lääkehoidon haitta- </a:t>
            </a:r>
            <a:br>
              <a:rPr lang="fi-FI" sz="3200" dirty="0" smtClean="0"/>
            </a:br>
            <a:r>
              <a:rPr lang="fi-FI" sz="3200" dirty="0" smtClean="0"/>
              <a:t>ja yhteisvaikutuksia </a:t>
            </a:r>
            <a:br>
              <a:rPr lang="fi-FI" sz="3200" dirty="0" smtClean="0"/>
            </a:br>
            <a:r>
              <a:rPr lang="fi-FI" sz="3200" dirty="0" smtClean="0"/>
              <a:t>tai muita ongelmia (1/2)</a:t>
            </a:r>
            <a:endParaRPr lang="fi-FI" sz="3200" dirty="0"/>
          </a:p>
        </p:txBody>
      </p:sp>
    </p:spTree>
    <p:extLst>
      <p:ext uri="{BB962C8B-B14F-4D97-AF65-F5344CB8AC3E}">
        <p14:creationId xmlns:p14="http://schemas.microsoft.com/office/powerpoint/2010/main" val="2365170681"/>
      </p:ext>
    </p:extLst>
  </p:cSld>
  <p:clrMapOvr>
    <a:masterClrMapping/>
  </p:clrMapOvr>
  <p:transition advTm="20701"/>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pPr marL="0" indent="0">
              <a:buNone/>
            </a:pPr>
            <a:r>
              <a:rPr lang="fi-FI" sz="2200" dirty="0"/>
              <a:t>Selvitä omasta </a:t>
            </a:r>
            <a:r>
              <a:rPr lang="fi-FI" sz="2200" dirty="0" smtClean="0"/>
              <a:t>lääkehoidostasi</a:t>
            </a:r>
            <a:endParaRPr lang="fi-FI" sz="2200" dirty="0"/>
          </a:p>
          <a:p>
            <a:pPr lvl="1"/>
            <a:r>
              <a:rPr lang="fi-FI" sz="2000" dirty="0"/>
              <a:t>Sopiiko uusi lääke käytettäväksi yhdessä muiden lääkkeiden kanssa?</a:t>
            </a:r>
          </a:p>
          <a:p>
            <a:pPr lvl="1"/>
            <a:r>
              <a:rPr lang="fi-FI" sz="2000" dirty="0"/>
              <a:t>Sopiiko käyttämäsi itsehoitolääke muuhun lääkitykseesi ja sairauksiisi, ja onko se oikea valinta </a:t>
            </a:r>
            <a:r>
              <a:rPr lang="fi-FI" sz="2000" dirty="0" smtClean="0"/>
              <a:t>oireisiisi?</a:t>
            </a:r>
          </a:p>
          <a:p>
            <a:pPr marL="303213" lvl="1" indent="0">
              <a:buNone/>
            </a:pPr>
            <a:endParaRPr lang="fi-FI" sz="2000" dirty="0"/>
          </a:p>
          <a:p>
            <a:pPr marL="0" indent="0">
              <a:buNone/>
            </a:pPr>
            <a:r>
              <a:rPr lang="fi-FI" sz="2200" dirty="0" smtClean="0"/>
              <a:t>Kerro </a:t>
            </a:r>
            <a:r>
              <a:rPr lang="fi-FI" sz="2200" dirty="0"/>
              <a:t>lääkkeesi aiheuttamista haittavaikutuksista ja muista ongelmista hoitavalle lääkärille tai apteekissa.</a:t>
            </a:r>
          </a:p>
          <a:p>
            <a:pPr marL="303213" lvl="1" indent="0">
              <a:buNone/>
            </a:pPr>
            <a:endParaRPr lang="fi-FI" sz="2000" b="1" dirty="0"/>
          </a:p>
        </p:txBody>
      </p:sp>
      <p:sp>
        <p:nvSpPr>
          <p:cNvPr id="3" name="Otsikko 2"/>
          <p:cNvSpPr>
            <a:spLocks noGrp="1"/>
          </p:cNvSpPr>
          <p:nvPr>
            <p:ph type="title"/>
          </p:nvPr>
        </p:nvSpPr>
        <p:spPr/>
        <p:txBody>
          <a:bodyPr/>
          <a:lstStyle/>
          <a:p>
            <a:pPr algn="l"/>
            <a:r>
              <a:rPr lang="fi-FI" sz="3200" dirty="0"/>
              <a:t>Tunnista ja seuraa lääkehoidon haitta- </a:t>
            </a:r>
            <a:br>
              <a:rPr lang="fi-FI" sz="3200" dirty="0"/>
            </a:br>
            <a:r>
              <a:rPr lang="fi-FI" sz="3200" dirty="0"/>
              <a:t>ja yhteisvaikutuksia </a:t>
            </a:r>
            <a:r>
              <a:rPr lang="fi-FI" sz="3200" dirty="0" smtClean="0"/>
              <a:t> </a:t>
            </a:r>
            <a:r>
              <a:rPr lang="fi-FI" sz="3200" dirty="0"/>
              <a:t/>
            </a:r>
            <a:br>
              <a:rPr lang="fi-FI" sz="3200" dirty="0"/>
            </a:br>
            <a:r>
              <a:rPr lang="fi-FI" sz="3200" dirty="0"/>
              <a:t>tai muita ongelmia </a:t>
            </a:r>
            <a:r>
              <a:rPr lang="fi-FI" sz="3200" dirty="0" smtClean="0"/>
              <a:t>(2/2</a:t>
            </a:r>
            <a:r>
              <a:rPr lang="fi-FI" sz="3200" dirty="0"/>
              <a:t>)</a:t>
            </a:r>
          </a:p>
        </p:txBody>
      </p:sp>
    </p:spTree>
    <p:extLst>
      <p:ext uri="{BB962C8B-B14F-4D97-AF65-F5344CB8AC3E}">
        <p14:creationId xmlns:p14="http://schemas.microsoft.com/office/powerpoint/2010/main" val="2819267102"/>
      </p:ext>
    </p:extLst>
  </p:cSld>
  <p:clrMapOvr>
    <a:masterClrMapping/>
  </p:clrMapOvr>
  <p:transition advTm="25928"/>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isällön paikkamerkki 5"/>
          <p:cNvSpPr>
            <a:spLocks noGrp="1"/>
          </p:cNvSpPr>
          <p:nvPr>
            <p:ph idx="1"/>
          </p:nvPr>
        </p:nvSpPr>
        <p:spPr>
          <a:xfrm>
            <a:off x="323528" y="2780109"/>
            <a:ext cx="8229600" cy="4105275"/>
          </a:xfrm>
        </p:spPr>
        <p:txBody>
          <a:bodyPr/>
          <a:lstStyle/>
          <a:p>
            <a:pPr marL="303213" lvl="1" indent="0">
              <a:buNone/>
            </a:pPr>
            <a:r>
              <a:rPr lang="fi-FI" altLang="fi-FI" dirty="0" smtClean="0"/>
              <a:t>Voit itse vaikuttaa lääkehoitosi tavoitteiden saavuttamiseen ja siihen, miten hyvin hyödyt lääkkeestäsi ja miten voit ehkäistä estettävissä olevia haittoja!</a:t>
            </a:r>
            <a:endParaRPr lang="fi-FI" altLang="fi-FI" sz="1800" dirty="0"/>
          </a:p>
          <a:p>
            <a:pPr lvl="2"/>
            <a:r>
              <a:rPr lang="fi-FI" altLang="fi-FI" dirty="0" smtClean="0"/>
              <a:t>Pyydä ammattilaista tarkastamaan lääkehoitosi kokonaisuus ja tarvittaessa päivittämään lääkekorttisi tiedot asioidessasi lääkärissä tai apteekissa</a:t>
            </a:r>
          </a:p>
          <a:p>
            <a:pPr lvl="2"/>
            <a:r>
              <a:rPr lang="fi-FI" altLang="fi-FI" dirty="0" smtClean="0"/>
              <a:t>Käy säännöllisesti yhdessä terveydenhuollon ammattilaisen kanssa sovituissa tarkastuksissa</a:t>
            </a:r>
          </a:p>
        </p:txBody>
      </p:sp>
      <p:sp>
        <p:nvSpPr>
          <p:cNvPr id="18435" name="Otsikko 1"/>
          <p:cNvSpPr>
            <a:spLocks noGrp="1"/>
          </p:cNvSpPr>
          <p:nvPr>
            <p:ph type="title"/>
          </p:nvPr>
        </p:nvSpPr>
        <p:spPr>
          <a:xfrm>
            <a:off x="611188" y="552450"/>
            <a:ext cx="8229600" cy="1143000"/>
          </a:xfrm>
        </p:spPr>
        <p:txBody>
          <a:bodyPr/>
          <a:lstStyle/>
          <a:p>
            <a:pPr algn="l"/>
            <a:r>
              <a:rPr lang="fi-FI" altLang="fi-FI" sz="3200" dirty="0" smtClean="0"/>
              <a:t>Ole aktiivinen - kysy ammattilaiselta</a:t>
            </a:r>
          </a:p>
        </p:txBody>
      </p:sp>
    </p:spTree>
    <p:extLst>
      <p:ext uri="{BB962C8B-B14F-4D97-AF65-F5344CB8AC3E}">
        <p14:creationId xmlns:p14="http://schemas.microsoft.com/office/powerpoint/2010/main" val="256277689"/>
      </p:ext>
    </p:extLst>
  </p:cSld>
  <p:clrMapOvr>
    <a:masterClrMapping/>
  </p:clrMapOvr>
  <p:transition advTm="20592"/>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755576" y="2420888"/>
            <a:ext cx="7408862" cy="4176464"/>
          </a:xfrm>
        </p:spPr>
        <p:txBody>
          <a:bodyPr/>
          <a:lstStyle/>
          <a:p>
            <a:pPr marL="0" indent="0">
              <a:lnSpc>
                <a:spcPct val="80000"/>
              </a:lnSpc>
              <a:buNone/>
              <a:defRPr/>
            </a:pPr>
            <a:r>
              <a:rPr lang="fi-FI" altLang="fi-FI" sz="2200" dirty="0" smtClean="0"/>
              <a:t>Lääkepakkauksen </a:t>
            </a:r>
            <a:r>
              <a:rPr lang="fi-FI" altLang="fi-FI" sz="2200" dirty="0"/>
              <a:t>pakkausselosteesta</a:t>
            </a:r>
          </a:p>
          <a:p>
            <a:pPr marL="742950" lvl="2" indent="-342900">
              <a:lnSpc>
                <a:spcPct val="80000"/>
              </a:lnSpc>
              <a:defRPr/>
            </a:pPr>
            <a:r>
              <a:rPr lang="fi-FI" altLang="fi-FI" dirty="0" smtClean="0"/>
              <a:t>Pakkausselosteet löytyvät myös internetistä</a:t>
            </a:r>
          </a:p>
          <a:p>
            <a:pPr marL="1349375" lvl="4" indent="-342900">
              <a:lnSpc>
                <a:spcPct val="80000"/>
              </a:lnSpc>
              <a:defRPr/>
            </a:pPr>
            <a:r>
              <a:rPr lang="fi-FI" altLang="fi-FI" sz="1800" dirty="0" err="1" smtClean="0"/>
              <a:t>Fimean</a:t>
            </a:r>
            <a:r>
              <a:rPr lang="fi-FI" altLang="fi-FI" sz="1800" dirty="0" smtClean="0"/>
              <a:t> lääkehaku</a:t>
            </a:r>
          </a:p>
          <a:p>
            <a:pPr marL="1349375" lvl="4" indent="-342900">
              <a:lnSpc>
                <a:spcPct val="80000"/>
              </a:lnSpc>
              <a:defRPr/>
            </a:pPr>
            <a:r>
              <a:rPr lang="fi-FI" altLang="fi-FI" sz="1800" dirty="0" err="1" smtClean="0"/>
              <a:t>Lääkeinfo.fi</a:t>
            </a:r>
            <a:endParaRPr lang="fi-FI" altLang="fi-FI" sz="1800" dirty="0" smtClean="0"/>
          </a:p>
          <a:p>
            <a:pPr marL="1349375" lvl="4" indent="-342900">
              <a:lnSpc>
                <a:spcPct val="80000"/>
              </a:lnSpc>
              <a:defRPr/>
            </a:pPr>
            <a:r>
              <a:rPr lang="fi-FI" altLang="fi-FI" sz="1800" dirty="0" err="1" smtClean="0"/>
              <a:t>Lääkeohje.fi</a:t>
            </a:r>
            <a:endParaRPr lang="fi-FI" altLang="fi-FI" sz="1800" dirty="0"/>
          </a:p>
          <a:p>
            <a:pPr marL="0" indent="0">
              <a:lnSpc>
                <a:spcPct val="80000"/>
              </a:lnSpc>
              <a:buNone/>
              <a:defRPr/>
            </a:pPr>
            <a:endParaRPr lang="fi-FI" altLang="fi-FI" sz="2200" dirty="0" smtClean="0"/>
          </a:p>
          <a:p>
            <a:pPr marL="0" indent="0">
              <a:lnSpc>
                <a:spcPct val="80000"/>
              </a:lnSpc>
              <a:buNone/>
              <a:defRPr/>
            </a:pPr>
            <a:r>
              <a:rPr lang="fi-FI" altLang="fi-FI" sz="2200" dirty="0" smtClean="0"/>
              <a:t>Puhelinpalveluista, kuten </a:t>
            </a:r>
          </a:p>
          <a:p>
            <a:pPr marL="1349375" lvl="4" indent="-342900">
              <a:lnSpc>
                <a:spcPct val="80000"/>
              </a:lnSpc>
              <a:defRPr/>
            </a:pPr>
            <a:r>
              <a:rPr lang="fi-FI" altLang="fi-FI" sz="1800" dirty="0" smtClean="0"/>
              <a:t>Yliopiston </a:t>
            </a:r>
            <a:r>
              <a:rPr lang="fi-FI" altLang="fi-FI" sz="1800" dirty="0"/>
              <a:t>Apteekin Lääkeneuvonta ja </a:t>
            </a:r>
            <a:r>
              <a:rPr lang="fi-FI" altLang="fi-FI" sz="1800" dirty="0" smtClean="0"/>
              <a:t>asiakaspalvelu</a:t>
            </a:r>
            <a:br>
              <a:rPr lang="fi-FI" altLang="fi-FI" sz="1800" dirty="0" smtClean="0"/>
            </a:br>
            <a:r>
              <a:rPr lang="fi-FI" altLang="fi-FI" sz="1800" dirty="0" smtClean="0"/>
              <a:t>p. 0</a:t>
            </a:r>
            <a:r>
              <a:rPr lang="fi-FI" sz="1800" dirty="0" smtClean="0"/>
              <a:t>300 20200, </a:t>
            </a:r>
            <a:r>
              <a:rPr lang="fi-FI" sz="1800" dirty="0"/>
              <a:t>joka päivä klo </a:t>
            </a:r>
            <a:r>
              <a:rPr lang="fi-FI" sz="1800" dirty="0" smtClean="0"/>
              <a:t>7 - 24 </a:t>
            </a:r>
          </a:p>
          <a:p>
            <a:pPr marL="1349375" lvl="4" indent="-342900">
              <a:lnSpc>
                <a:spcPct val="80000"/>
              </a:lnSpc>
              <a:defRPr/>
            </a:pPr>
            <a:r>
              <a:rPr lang="fi-FI" altLang="fi-FI" sz="1800" dirty="0" smtClean="0"/>
              <a:t>Teratologinen </a:t>
            </a:r>
            <a:r>
              <a:rPr lang="fi-FI" altLang="fi-FI" sz="1800" dirty="0"/>
              <a:t>tietopalvelu (raskauden aikainen lääkkeiden käyttö) </a:t>
            </a:r>
            <a:r>
              <a:rPr lang="fi-FI" altLang="fi-FI" sz="1800" dirty="0" smtClean="0"/>
              <a:t/>
            </a:r>
            <a:br>
              <a:rPr lang="fi-FI" altLang="fi-FI" sz="1800" dirty="0" smtClean="0"/>
            </a:br>
            <a:r>
              <a:rPr lang="fi-FI" altLang="fi-FI" sz="1800" dirty="0" smtClean="0"/>
              <a:t>p. 09 </a:t>
            </a:r>
            <a:r>
              <a:rPr lang="fi-FI" altLang="fi-FI" sz="1800" dirty="0"/>
              <a:t>4717 </a:t>
            </a:r>
            <a:r>
              <a:rPr lang="fi-FI" altLang="fi-FI" sz="1800" dirty="0" smtClean="0"/>
              <a:t>6500, </a:t>
            </a:r>
            <a:r>
              <a:rPr lang="fi-FI" altLang="fi-FI" sz="1800" dirty="0"/>
              <a:t>arkisin klo </a:t>
            </a:r>
            <a:r>
              <a:rPr lang="fi-FI" altLang="fi-FI" sz="1800" dirty="0" smtClean="0"/>
              <a:t>9 - 12 </a:t>
            </a:r>
          </a:p>
          <a:p>
            <a:pPr marL="1349375" lvl="4" indent="-342900">
              <a:lnSpc>
                <a:spcPct val="80000"/>
              </a:lnSpc>
              <a:defRPr/>
            </a:pPr>
            <a:r>
              <a:rPr lang="fi-FI" altLang="fi-FI" sz="1800" dirty="0" smtClean="0"/>
              <a:t>Myrkytystietokeskus </a:t>
            </a:r>
            <a:r>
              <a:rPr lang="fi-FI" altLang="fi-FI" sz="1800" dirty="0"/>
              <a:t>(</a:t>
            </a:r>
            <a:r>
              <a:rPr lang="fi-FI" altLang="fi-FI" sz="1800" dirty="0" smtClean="0"/>
              <a:t>lääkemyrkytysepäilyt) </a:t>
            </a:r>
            <a:br>
              <a:rPr lang="fi-FI" altLang="fi-FI" sz="1800" dirty="0" smtClean="0"/>
            </a:br>
            <a:r>
              <a:rPr lang="fi-FI" altLang="fi-FI" sz="1800" dirty="0" smtClean="0"/>
              <a:t>p. 09 </a:t>
            </a:r>
            <a:r>
              <a:rPr lang="fi-FI" altLang="fi-FI" sz="1800" dirty="0"/>
              <a:t>471 </a:t>
            </a:r>
            <a:r>
              <a:rPr lang="fi-FI" altLang="fi-FI" sz="1800" dirty="0" smtClean="0"/>
              <a:t>977, avoinna 24 </a:t>
            </a:r>
            <a:r>
              <a:rPr lang="fi-FI" altLang="fi-FI" sz="1800" dirty="0"/>
              <a:t>t / vrk </a:t>
            </a:r>
          </a:p>
          <a:p>
            <a:endParaRPr lang="fi-FI" dirty="0"/>
          </a:p>
        </p:txBody>
      </p:sp>
      <p:sp>
        <p:nvSpPr>
          <p:cNvPr id="3" name="Otsikko 2"/>
          <p:cNvSpPr>
            <a:spLocks noGrp="1"/>
          </p:cNvSpPr>
          <p:nvPr>
            <p:ph type="title"/>
          </p:nvPr>
        </p:nvSpPr>
        <p:spPr/>
        <p:txBody>
          <a:bodyPr/>
          <a:lstStyle/>
          <a:p>
            <a:pPr algn="l"/>
            <a:r>
              <a:rPr lang="fi-FI" sz="3200" dirty="0"/>
              <a:t>Mistä </a:t>
            </a:r>
            <a:r>
              <a:rPr lang="fi-FI" sz="3200" dirty="0" smtClean="0"/>
              <a:t>löydät tietoa lääkkeistä? (1/2)</a:t>
            </a:r>
            <a:endParaRPr lang="fi-FI" sz="3200" dirty="0"/>
          </a:p>
        </p:txBody>
      </p:sp>
    </p:spTree>
    <p:extLst>
      <p:ext uri="{BB962C8B-B14F-4D97-AF65-F5344CB8AC3E}">
        <p14:creationId xmlns:p14="http://schemas.microsoft.com/office/powerpoint/2010/main" val="867913229"/>
      </p:ext>
    </p:extLst>
  </p:cSld>
  <p:clrMapOvr>
    <a:masterClrMapping/>
  </p:clrMapOvr>
  <p:transition advTm="25226"/>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395536" y="1844824"/>
            <a:ext cx="7408862" cy="4536504"/>
          </a:xfrm>
        </p:spPr>
        <p:txBody>
          <a:bodyPr/>
          <a:lstStyle/>
          <a:p>
            <a:pPr marL="0" indent="0">
              <a:lnSpc>
                <a:spcPct val="80000"/>
              </a:lnSpc>
              <a:buNone/>
            </a:pPr>
            <a:r>
              <a:rPr lang="fi-FI" altLang="fi-FI" sz="2200" dirty="0" smtClean="0"/>
              <a:t>Internet</a:t>
            </a:r>
          </a:p>
          <a:p>
            <a:pPr marL="1030287" lvl="3" indent="-342900">
              <a:lnSpc>
                <a:spcPct val="80000"/>
              </a:lnSpc>
              <a:defRPr/>
            </a:pPr>
            <a:r>
              <a:rPr lang="fi-FI" altLang="fi-FI" dirty="0" err="1" smtClean="0"/>
              <a:t>Terveyskirjasto.fi</a:t>
            </a:r>
            <a:endParaRPr lang="fi-FI" altLang="fi-FI" dirty="0" smtClean="0"/>
          </a:p>
          <a:p>
            <a:pPr marL="1030287" lvl="3" indent="-342900">
              <a:lnSpc>
                <a:spcPct val="80000"/>
              </a:lnSpc>
              <a:defRPr/>
            </a:pPr>
            <a:r>
              <a:rPr lang="fi-FI" altLang="fi-FI" dirty="0" smtClean="0"/>
              <a:t>Käypä </a:t>
            </a:r>
            <a:r>
              <a:rPr lang="fi-FI" altLang="fi-FI" dirty="0"/>
              <a:t>hoito -suositusten </a:t>
            </a:r>
            <a:r>
              <a:rPr lang="fi-FI" altLang="fi-FI" dirty="0" smtClean="0"/>
              <a:t>potilasversiot</a:t>
            </a:r>
          </a:p>
          <a:p>
            <a:pPr marL="1030287" lvl="3" indent="-342900">
              <a:lnSpc>
                <a:spcPct val="80000"/>
              </a:lnSpc>
              <a:defRPr/>
            </a:pPr>
            <a:r>
              <a:rPr lang="fi-FI" altLang="fi-FI" dirty="0" err="1" smtClean="0"/>
              <a:t>Apteekki.fi</a:t>
            </a:r>
            <a:r>
              <a:rPr lang="fi-FI" altLang="fi-FI" dirty="0" smtClean="0"/>
              <a:t> </a:t>
            </a:r>
          </a:p>
          <a:p>
            <a:pPr marL="1030287" lvl="3" indent="-342900">
              <a:lnSpc>
                <a:spcPct val="80000"/>
              </a:lnSpc>
              <a:defRPr/>
            </a:pPr>
            <a:r>
              <a:rPr lang="fi-FI" altLang="fi-FI" dirty="0" smtClean="0"/>
              <a:t>Kodin lääkeopas</a:t>
            </a:r>
          </a:p>
          <a:p>
            <a:pPr marL="1030287" lvl="3" indent="-342900">
              <a:lnSpc>
                <a:spcPct val="80000"/>
              </a:lnSpc>
              <a:defRPr/>
            </a:pPr>
            <a:r>
              <a:rPr lang="fi-FI" altLang="fi-FI" dirty="0" smtClean="0"/>
              <a:t>Tietoja </a:t>
            </a:r>
            <a:r>
              <a:rPr lang="fi-FI" altLang="fi-FI" dirty="0"/>
              <a:t>lääkekorvauksista ja lääkehaku-tietokanta </a:t>
            </a:r>
            <a:r>
              <a:rPr lang="fi-FI" altLang="fi-FI" dirty="0" err="1" smtClean="0"/>
              <a:t>Kela.fi</a:t>
            </a:r>
            <a:endParaRPr lang="fi-FI" altLang="fi-FI" dirty="0" smtClean="0"/>
          </a:p>
          <a:p>
            <a:pPr marL="1030287" lvl="3" indent="-342900">
              <a:lnSpc>
                <a:spcPct val="80000"/>
              </a:lnSpc>
              <a:defRPr/>
            </a:pPr>
            <a:r>
              <a:rPr lang="fi-FI" altLang="fi-FI" dirty="0" smtClean="0"/>
              <a:t>Potilasjärjestöjen </a:t>
            </a:r>
            <a:r>
              <a:rPr lang="fi-FI" altLang="fi-FI" dirty="0"/>
              <a:t>verkkosivut </a:t>
            </a:r>
            <a:r>
              <a:rPr lang="fi-FI" altLang="fi-FI" dirty="0" smtClean="0"/>
              <a:t>ym</a:t>
            </a:r>
            <a:r>
              <a:rPr lang="fi-FI" altLang="fi-FI" sz="2000" dirty="0" smtClean="0"/>
              <a:t>.</a:t>
            </a:r>
          </a:p>
          <a:p>
            <a:pPr lvl="1">
              <a:lnSpc>
                <a:spcPct val="80000"/>
              </a:lnSpc>
              <a:buFont typeface="Arial" charset="0"/>
              <a:buChar char="•"/>
            </a:pPr>
            <a:endParaRPr lang="fi-FI" altLang="fi-FI" sz="2400" dirty="0"/>
          </a:p>
          <a:p>
            <a:pPr marL="0" indent="0">
              <a:lnSpc>
                <a:spcPct val="80000"/>
              </a:lnSpc>
              <a:buNone/>
            </a:pPr>
            <a:r>
              <a:rPr lang="fi-FI" altLang="fi-FI" sz="2200" dirty="0" smtClean="0"/>
              <a:t>Muistathan, </a:t>
            </a:r>
            <a:r>
              <a:rPr lang="fi-FI" altLang="fi-FI" sz="2200" dirty="0"/>
              <a:t>että kaikki </a:t>
            </a:r>
            <a:r>
              <a:rPr lang="fi-FI" altLang="fi-FI" sz="2200" dirty="0" smtClean="0"/>
              <a:t>internetistä </a:t>
            </a:r>
            <a:r>
              <a:rPr lang="fi-FI" altLang="fi-FI" sz="2200" dirty="0"/>
              <a:t>löytyvä tieto ei ole luotettavaa </a:t>
            </a:r>
            <a:endParaRPr lang="fi-FI" altLang="fi-FI" sz="2200" dirty="0" smtClean="0"/>
          </a:p>
          <a:p>
            <a:pPr marL="1030287" lvl="3" indent="-342900">
              <a:lnSpc>
                <a:spcPct val="80000"/>
              </a:lnSpc>
              <a:defRPr/>
            </a:pPr>
            <a:r>
              <a:rPr lang="fi-FI" altLang="fi-FI" dirty="0"/>
              <a:t>Voit arvioida lääketiedon luotettavuutta </a:t>
            </a:r>
            <a:r>
              <a:rPr lang="fi-FI" altLang="fi-FI" dirty="0" err="1"/>
              <a:t>KATSE-tarkistuslistan</a:t>
            </a:r>
            <a:r>
              <a:rPr lang="fi-FI" altLang="fi-FI" dirty="0"/>
              <a:t> avulla (</a:t>
            </a:r>
            <a:r>
              <a:rPr lang="fi-FI" altLang="fi-FI" dirty="0" err="1" smtClean="0">
                <a:hlinkClick r:id="rId2"/>
              </a:rPr>
              <a:t>www.fimea.fi/vaestolle/laaketiedon_luotettavuus</a:t>
            </a:r>
            <a:r>
              <a:rPr lang="fi-FI" altLang="fi-FI" smtClean="0"/>
              <a:t>)</a:t>
            </a:r>
            <a:endParaRPr lang="fi-FI" altLang="fi-FI" dirty="0"/>
          </a:p>
          <a:p>
            <a:pPr marL="1030287" lvl="3" indent="-342900">
              <a:lnSpc>
                <a:spcPct val="80000"/>
              </a:lnSpc>
              <a:defRPr/>
            </a:pPr>
            <a:r>
              <a:rPr lang="fi-FI" dirty="0"/>
              <a:t>Terveyskirjastosta löydät lääkkeiden käyttäjille suunnatun Lääketietoa verkossa -linkkikokoelman hyvistä lääketiedon lähteistä (syötä hakukenttään sana ”lääketieto”)</a:t>
            </a:r>
            <a:endParaRPr lang="fi-FI" altLang="fi-FI" dirty="0"/>
          </a:p>
          <a:p>
            <a:endParaRPr lang="fi-FI" dirty="0"/>
          </a:p>
        </p:txBody>
      </p:sp>
      <p:sp>
        <p:nvSpPr>
          <p:cNvPr id="3" name="Otsikko 2"/>
          <p:cNvSpPr>
            <a:spLocks noGrp="1"/>
          </p:cNvSpPr>
          <p:nvPr>
            <p:ph type="title"/>
          </p:nvPr>
        </p:nvSpPr>
        <p:spPr/>
        <p:txBody>
          <a:bodyPr/>
          <a:lstStyle/>
          <a:p>
            <a:pPr algn="l"/>
            <a:r>
              <a:rPr lang="fi-FI" sz="3200" dirty="0" smtClean="0"/>
              <a:t>Mistä löydät tietoa lääkkeistä? (2/2)</a:t>
            </a:r>
            <a:endParaRPr lang="fi-FI" sz="3200" dirty="0"/>
          </a:p>
        </p:txBody>
      </p:sp>
    </p:spTree>
    <p:extLst>
      <p:ext uri="{BB962C8B-B14F-4D97-AF65-F5344CB8AC3E}">
        <p14:creationId xmlns:p14="http://schemas.microsoft.com/office/powerpoint/2010/main" val="3777653194"/>
      </p:ext>
    </p:extLst>
  </p:cSld>
  <p:clrMapOvr>
    <a:masterClrMapping/>
  </p:clrMapOvr>
  <p:transition advTm="2366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p:cNvSpPr>
            <a:spLocks noGrp="1"/>
          </p:cNvSpPr>
          <p:nvPr>
            <p:ph type="ctrTitle"/>
          </p:nvPr>
        </p:nvSpPr>
        <p:spPr>
          <a:xfrm>
            <a:off x="611188" y="2205038"/>
            <a:ext cx="7772400" cy="1872034"/>
          </a:xfrm>
        </p:spPr>
        <p:txBody>
          <a:bodyPr/>
          <a:lstStyle/>
          <a:p>
            <a:pPr eaLnBrk="1" hangingPunct="1"/>
            <a:r>
              <a:rPr lang="fi-FI" altLang="fi-FI" dirty="0" smtClean="0"/>
              <a:t>Astma</a:t>
            </a:r>
            <a:r>
              <a:rPr lang="fi-FI" altLang="fi-FI" sz="2000" dirty="0" smtClean="0"/>
              <a:t/>
            </a:r>
            <a:br>
              <a:rPr lang="fi-FI" altLang="fi-FI" sz="2000" dirty="0" smtClean="0"/>
            </a:br>
            <a:r>
              <a:rPr lang="fi-FI" altLang="fi-FI" sz="2000" dirty="0" smtClean="0"/>
              <a:t/>
            </a:r>
            <a:br>
              <a:rPr lang="fi-FI" altLang="fi-FI" sz="2000" dirty="0" smtClean="0"/>
            </a:br>
            <a:endParaRPr lang="fi-FI" altLang="fi-FI" sz="1600" dirty="0" smtClean="0"/>
          </a:p>
        </p:txBody>
      </p:sp>
      <p:sp>
        <p:nvSpPr>
          <p:cNvPr id="14339" name="Alaotsikko 1"/>
          <p:cNvSpPr>
            <a:spLocks noGrp="1"/>
          </p:cNvSpPr>
          <p:nvPr>
            <p:ph type="subTitle" idx="1"/>
          </p:nvPr>
        </p:nvSpPr>
        <p:spPr>
          <a:xfrm>
            <a:off x="1476375" y="5157788"/>
            <a:ext cx="6400800" cy="1320800"/>
          </a:xfrm>
        </p:spPr>
        <p:txBody>
          <a:bodyPr/>
          <a:lstStyle/>
          <a:p>
            <a:pPr eaLnBrk="1" hangingPunct="1"/>
            <a:r>
              <a:rPr lang="fi-FI" altLang="fi-FI" dirty="0" smtClean="0"/>
              <a:t> </a:t>
            </a:r>
          </a:p>
        </p:txBody>
      </p:sp>
      <p:pic>
        <p:nvPicPr>
          <p:cNvPr id="1434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404813"/>
            <a:ext cx="4267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6078291"/>
      </p:ext>
    </p:extLst>
  </p:cSld>
  <p:clrMapOvr>
    <a:masterClrMapping/>
  </p:clrMapOvr>
  <p:transition advTm="7083"/>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522" y="1700808"/>
            <a:ext cx="8604956" cy="4869160"/>
          </a:xfrm>
        </p:spPr>
        <p:txBody>
          <a:bodyPr/>
          <a:lstStyle/>
          <a:p>
            <a:pPr marL="0" indent="0">
              <a:buNone/>
            </a:pPr>
            <a:r>
              <a:rPr lang="fi-FI" sz="2000" b="1" dirty="0"/>
              <a:t>Astma </a:t>
            </a:r>
            <a:r>
              <a:rPr lang="fi-FI" sz="2000" b="1" dirty="0" smtClean="0"/>
              <a:t>on pitkäaikainen keuhkosairaus</a:t>
            </a:r>
            <a:r>
              <a:rPr lang="fi-FI" sz="2000" b="1" dirty="0"/>
              <a:t>, johon kuuluvat keuhkoputkiston limakalvotulehdus ja siihen liittyvä keuhkoputkien lisääntynyt </a:t>
            </a:r>
            <a:r>
              <a:rPr lang="fi-FI" sz="2000" b="1" dirty="0" smtClean="0"/>
              <a:t>supistumisherkkyys</a:t>
            </a:r>
            <a:endParaRPr lang="fi-FI" sz="2000" dirty="0"/>
          </a:p>
          <a:p>
            <a:r>
              <a:rPr lang="fi-FI" sz="2000" dirty="0" smtClean="0"/>
              <a:t>tavallisia oireita ovat yskä ja limaneritys sekä hengenahdistus ja hengityksen vinkuminen, yleensä uloshengityksessä</a:t>
            </a:r>
          </a:p>
          <a:p>
            <a:pPr lvl="0">
              <a:buFont typeface="Candara" panose="020E0502030303020204" pitchFamily="34" charset="0"/>
              <a:buChar char="*"/>
            </a:pPr>
            <a:r>
              <a:rPr lang="fi-FI" altLang="fi-FI" sz="2000" dirty="0" smtClean="0">
                <a:cs typeface="Arial" panose="020B0604020202020204" pitchFamily="34" charset="0"/>
              </a:rPr>
              <a:t>sairauden vaikeus voi vaihdella ajoittaisista oireista vaikeahoitoiseen astmaan. </a:t>
            </a:r>
            <a:r>
              <a:rPr lang="fi-FI" sz="2000" dirty="0" smtClean="0"/>
              <a:t>Oireita </a:t>
            </a:r>
            <a:r>
              <a:rPr lang="fi-FI" sz="2000" dirty="0"/>
              <a:t>esiintyy </a:t>
            </a:r>
            <a:r>
              <a:rPr lang="fi-FI" sz="2000" dirty="0" smtClean="0"/>
              <a:t>herkästi </a:t>
            </a:r>
            <a:r>
              <a:rPr lang="fi-FI" sz="2000" dirty="0"/>
              <a:t>öisin ja </a:t>
            </a:r>
            <a:r>
              <a:rPr lang="fi-FI" sz="2000" dirty="0" smtClean="0"/>
              <a:t>aamuisin</a:t>
            </a:r>
          </a:p>
          <a:p>
            <a:pPr lvl="0">
              <a:buFont typeface="Candara" panose="020E0502030303020204" pitchFamily="34" charset="0"/>
              <a:buChar char="*"/>
            </a:pPr>
            <a:r>
              <a:rPr lang="fi-FI" sz="2000" dirty="0" smtClean="0"/>
              <a:t>Kelan </a:t>
            </a:r>
            <a:r>
              <a:rPr lang="fi-FI" sz="2000" dirty="0"/>
              <a:t>lääkkeiden erityiskorvattavuuteen (203) oikeutettuja 247 583 (v. 2013) </a:t>
            </a:r>
          </a:p>
          <a:p>
            <a:pPr marL="0" indent="0">
              <a:buNone/>
            </a:pPr>
            <a:r>
              <a:rPr lang="fi-FI" sz="2000" b="1" dirty="0" smtClean="0"/>
              <a:t>Keskeistä </a:t>
            </a:r>
            <a:r>
              <a:rPr lang="fi-FI" sz="2000" b="1" dirty="0"/>
              <a:t>astman </a:t>
            </a:r>
            <a:r>
              <a:rPr lang="fi-FI" sz="2000" b="1" dirty="0" smtClean="0"/>
              <a:t>omahoidossa</a:t>
            </a:r>
            <a:endParaRPr lang="fi-FI" sz="2000" b="1" dirty="0"/>
          </a:p>
          <a:p>
            <a:r>
              <a:rPr lang="fi-FI" sz="2000" dirty="0" smtClean="0"/>
              <a:t>oireiden tunnistaminen</a:t>
            </a:r>
            <a:r>
              <a:rPr lang="fi-FI" sz="2000" dirty="0"/>
              <a:t>, ärsykkeiden </a:t>
            </a:r>
            <a:r>
              <a:rPr lang="fi-FI" sz="2000" dirty="0" smtClean="0"/>
              <a:t>välttäminen</a:t>
            </a:r>
            <a:r>
              <a:rPr lang="fi-FI" sz="2000" dirty="0"/>
              <a:t>, PEF-kotimittaukset, </a:t>
            </a:r>
            <a:r>
              <a:rPr lang="fi-FI" sz="2000" dirty="0" smtClean="0"/>
              <a:t>riittävä liikunta, painonhallinta </a:t>
            </a:r>
            <a:r>
              <a:rPr lang="fi-FI" sz="2000" dirty="0"/>
              <a:t>ja </a:t>
            </a:r>
            <a:r>
              <a:rPr lang="fi-FI" sz="2000" dirty="0" smtClean="0"/>
              <a:t>tupakoimattomuus </a:t>
            </a:r>
            <a:r>
              <a:rPr lang="fi-FI" sz="2000" dirty="0"/>
              <a:t>sekä lääkehoidon </a:t>
            </a:r>
            <a:r>
              <a:rPr lang="fi-FI" sz="2000" dirty="0" smtClean="0"/>
              <a:t>säätely </a:t>
            </a:r>
          </a:p>
          <a:p>
            <a:pPr marL="0" indent="0">
              <a:buNone/>
            </a:pPr>
            <a:r>
              <a:rPr lang="fi-FI" sz="2000" b="1" dirty="0" smtClean="0"/>
              <a:t>Tavoitteena</a:t>
            </a:r>
            <a:r>
              <a:rPr lang="fi-FI" sz="2000" dirty="0" smtClean="0"/>
              <a:t> </a:t>
            </a:r>
          </a:p>
          <a:p>
            <a:pPr>
              <a:buFont typeface="Candara" panose="020E0502030303020204" pitchFamily="34" charset="0"/>
              <a:buChar char="*"/>
            </a:pPr>
            <a:r>
              <a:rPr lang="fi-FI" sz="2000" dirty="0" smtClean="0"/>
              <a:t>oireettomuus</a:t>
            </a:r>
            <a:r>
              <a:rPr lang="fi-FI" sz="2000" dirty="0"/>
              <a:t>, sairauden hallinta ja </a:t>
            </a:r>
            <a:r>
              <a:rPr lang="fi-FI" sz="2000" dirty="0" smtClean="0"/>
              <a:t>pahenemisvaiheiden estäminen </a:t>
            </a:r>
            <a:endParaRPr lang="fi-FI" sz="2000" dirty="0"/>
          </a:p>
          <a:p>
            <a:pPr lvl="0"/>
            <a:endParaRPr lang="fi-FI" sz="1800" dirty="0">
              <a:solidFill>
                <a:srgbClr val="00B0F0"/>
              </a:solidFill>
            </a:endParaRPr>
          </a:p>
          <a:p>
            <a:pPr marL="0" indent="0">
              <a:buNone/>
            </a:pPr>
            <a:endParaRPr lang="fi-FI" sz="1000" dirty="0"/>
          </a:p>
        </p:txBody>
      </p:sp>
      <p:sp>
        <p:nvSpPr>
          <p:cNvPr id="3" name="Title 2"/>
          <p:cNvSpPr>
            <a:spLocks noGrp="1"/>
          </p:cNvSpPr>
          <p:nvPr>
            <p:ph type="title"/>
          </p:nvPr>
        </p:nvSpPr>
        <p:spPr/>
        <p:txBody>
          <a:bodyPr/>
          <a:lstStyle/>
          <a:p>
            <a:r>
              <a:rPr lang="fi-FI" sz="3200" b="1" dirty="0"/>
              <a:t>Keskeistä </a:t>
            </a:r>
            <a:r>
              <a:rPr lang="fi-FI" sz="3200" b="1" dirty="0" smtClean="0"/>
              <a:t/>
            </a:r>
            <a:br>
              <a:rPr lang="fi-FI" sz="3200" b="1" dirty="0" smtClean="0"/>
            </a:br>
            <a:r>
              <a:rPr lang="fi-FI" sz="3200" b="1" dirty="0" smtClean="0"/>
              <a:t>astman omahoidossa</a:t>
            </a:r>
            <a:endParaRPr lang="fi-FI" sz="3200" b="1" dirty="0"/>
          </a:p>
        </p:txBody>
      </p:sp>
      <p:pic>
        <p:nvPicPr>
          <p:cNvPr id="7" name="Kuva 6"/>
          <p:cNvPicPr>
            <a:picLocks noChangeAspect="1"/>
          </p:cNvPicPr>
          <p:nvPr/>
        </p:nvPicPr>
        <p:blipFill>
          <a:blip r:embed="rId3" cstate="print"/>
          <a:stretch>
            <a:fillRect/>
          </a:stretch>
        </p:blipFill>
        <p:spPr>
          <a:xfrm>
            <a:off x="6864663" y="6410331"/>
            <a:ext cx="2005869" cy="319273"/>
          </a:xfrm>
          <a:prstGeom prst="rect">
            <a:avLst/>
          </a:prstGeom>
        </p:spPr>
      </p:pic>
    </p:spTree>
    <p:extLst>
      <p:ext uri="{BB962C8B-B14F-4D97-AF65-F5344CB8AC3E}">
        <p14:creationId xmlns:p14="http://schemas.microsoft.com/office/powerpoint/2010/main" val="3555618730"/>
      </p:ext>
    </p:extLst>
  </p:cSld>
  <p:clrMapOvr>
    <a:masterClrMapping/>
  </p:clrMapOvr>
  <p:transition advTm="3028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776592"/>
            <a:ext cx="8604956" cy="4826987"/>
          </a:xfrm>
        </p:spPr>
        <p:txBody>
          <a:bodyPr/>
          <a:lstStyle/>
          <a:p>
            <a:pPr marL="0" indent="0">
              <a:buNone/>
            </a:pPr>
            <a:endParaRPr lang="fi-FI" sz="1000" dirty="0"/>
          </a:p>
          <a:p>
            <a:pPr marL="0" indent="0">
              <a:buNone/>
            </a:pPr>
            <a:r>
              <a:rPr lang="fi-FI" sz="2000" b="1" dirty="0" smtClean="0"/>
              <a:t>Astmaa </a:t>
            </a:r>
            <a:r>
              <a:rPr lang="fi-FI" sz="2000" b="1" dirty="0"/>
              <a:t>sairastavalla tulee olla</a:t>
            </a:r>
          </a:p>
          <a:p>
            <a:pPr lvl="0"/>
            <a:r>
              <a:rPr lang="fi-FI" sz="2000" dirty="0"/>
              <a:t>tietoa sairaudesta, sen hoidosta ja siitä, miten oireita ja PEF-arvoja seurataan</a:t>
            </a:r>
          </a:p>
          <a:p>
            <a:r>
              <a:rPr lang="fi-FI" sz="2000" dirty="0"/>
              <a:t>säännöllinen seuranta </a:t>
            </a:r>
          </a:p>
          <a:p>
            <a:pPr lvl="0"/>
            <a:r>
              <a:rPr lang="fi-FI" sz="2000" dirty="0" smtClean="0"/>
              <a:t>kirjalliset </a:t>
            </a:r>
            <a:r>
              <a:rPr lang="fi-FI" sz="2000" dirty="0"/>
              <a:t>omahoito-ohjeet lääkityksen säätämiseen</a:t>
            </a:r>
          </a:p>
          <a:p>
            <a:pPr lvl="0"/>
            <a:endParaRPr lang="fi-FI" sz="1000" dirty="0"/>
          </a:p>
          <a:p>
            <a:pPr marL="0" indent="0">
              <a:buNone/>
            </a:pPr>
            <a:r>
              <a:rPr lang="fi-FI" sz="2000" b="1" dirty="0"/>
              <a:t>Lääkehoidon seuranta</a:t>
            </a:r>
          </a:p>
          <a:p>
            <a:pPr lvl="0"/>
            <a:r>
              <a:rPr lang="fi-FI" sz="2000" dirty="0"/>
              <a:t>tärkeintä </a:t>
            </a:r>
            <a:r>
              <a:rPr lang="fi-FI" sz="2000" dirty="0" smtClean="0"/>
              <a:t>oireettomuus </a:t>
            </a:r>
            <a:endParaRPr lang="fi-FI" sz="2000" dirty="0"/>
          </a:p>
          <a:p>
            <a:pPr lvl="0">
              <a:buFont typeface="Candara" panose="020E0502030303020204" pitchFamily="34" charset="0"/>
              <a:buChar char="*"/>
            </a:pPr>
            <a:r>
              <a:rPr lang="fi-FI" altLang="fi-FI" sz="2000" dirty="0" smtClean="0">
                <a:cs typeface="Arial" panose="020B0604020202020204" pitchFamily="34" charset="0"/>
              </a:rPr>
              <a:t>lääkitys perustuu astmatulehdusta hoitavaan </a:t>
            </a:r>
            <a:r>
              <a:rPr lang="fi-FI" sz="2000" dirty="0" smtClean="0"/>
              <a:t>inhaloitavaan kortisoniin ja</a:t>
            </a:r>
            <a:r>
              <a:rPr lang="fi-FI" sz="2000" dirty="0"/>
              <a:t> </a:t>
            </a:r>
            <a:r>
              <a:rPr lang="fi-FI" sz="2000" dirty="0" smtClean="0"/>
              <a:t>t</a:t>
            </a:r>
            <a:r>
              <a:rPr lang="fi-FI" altLang="fi-FI" sz="2000" dirty="0" smtClean="0">
                <a:cs typeface="Arial" panose="020B0604020202020204" pitchFamily="34" charset="0"/>
              </a:rPr>
              <a:t>arvittaessa otettavaan keuhkoputkia avaavaan lääkkeeseen</a:t>
            </a:r>
            <a:endParaRPr lang="fi-FI" sz="2000" dirty="0" smtClean="0"/>
          </a:p>
          <a:p>
            <a:pPr>
              <a:buFont typeface="Candara" panose="020E0502030303020204" pitchFamily="34" charset="0"/>
              <a:buChar char="*"/>
            </a:pPr>
            <a:r>
              <a:rPr lang="fi-FI" altLang="fi-FI" sz="2000" dirty="0" smtClean="0">
                <a:cs typeface="Arial" panose="020B0604020202020204" pitchFamily="34" charset="0"/>
              </a:rPr>
              <a:t>tarvittaessa </a:t>
            </a:r>
            <a:r>
              <a:rPr lang="fi-FI" altLang="fi-FI" sz="2000" dirty="0">
                <a:cs typeface="Arial" panose="020B0604020202020204" pitchFamily="34" charset="0"/>
              </a:rPr>
              <a:t>lisänä muu lääkitys, mahdolliset allergiaoireet tärkeä hoitaa </a:t>
            </a:r>
          </a:p>
          <a:p>
            <a:pPr lvl="0" eaLnBrk="0" hangingPunct="0">
              <a:buFont typeface="Candara" panose="020E0502030303020204" pitchFamily="34" charset="0"/>
              <a:buChar char="*"/>
            </a:pPr>
            <a:r>
              <a:rPr lang="fi-FI" sz="2000" dirty="0"/>
              <a:t>hoitoonsa sitoutunut säätelee lääkehoitoa astman hallinnan mukaan</a:t>
            </a:r>
          </a:p>
          <a:p>
            <a:pPr marL="0" indent="0">
              <a:buNone/>
            </a:pPr>
            <a:endParaRPr lang="fi-FI" dirty="0"/>
          </a:p>
        </p:txBody>
      </p:sp>
      <p:sp>
        <p:nvSpPr>
          <p:cNvPr id="3" name="Title 2"/>
          <p:cNvSpPr>
            <a:spLocks noGrp="1"/>
          </p:cNvSpPr>
          <p:nvPr>
            <p:ph type="title"/>
          </p:nvPr>
        </p:nvSpPr>
        <p:spPr>
          <a:xfrm>
            <a:off x="179512" y="338138"/>
            <a:ext cx="8229600" cy="1252537"/>
          </a:xfrm>
        </p:spPr>
        <p:txBody>
          <a:bodyPr/>
          <a:lstStyle/>
          <a:p>
            <a:r>
              <a:rPr lang="fi-FI" sz="3200" b="1" dirty="0"/>
              <a:t>Keskeistä </a:t>
            </a:r>
            <a:r>
              <a:rPr lang="fi-FI" sz="3200" b="1" dirty="0" smtClean="0"/>
              <a:t/>
            </a:r>
            <a:br>
              <a:rPr lang="fi-FI" sz="3200" b="1" dirty="0" smtClean="0"/>
            </a:br>
            <a:r>
              <a:rPr lang="fi-FI" sz="3200" b="1" dirty="0" smtClean="0"/>
              <a:t>astman lääkehoidon seurannassa</a:t>
            </a:r>
            <a:endParaRPr lang="fi-FI" sz="3200" b="1" dirty="0"/>
          </a:p>
        </p:txBody>
      </p:sp>
      <p:pic>
        <p:nvPicPr>
          <p:cNvPr id="7" name="Kuva 6"/>
          <p:cNvPicPr>
            <a:picLocks noChangeAspect="1"/>
          </p:cNvPicPr>
          <p:nvPr/>
        </p:nvPicPr>
        <p:blipFill>
          <a:blip r:embed="rId3" cstate="print"/>
          <a:stretch>
            <a:fillRect/>
          </a:stretch>
        </p:blipFill>
        <p:spPr>
          <a:xfrm>
            <a:off x="6482710" y="6244041"/>
            <a:ext cx="2204090" cy="350824"/>
          </a:xfrm>
          <a:prstGeom prst="rect">
            <a:avLst/>
          </a:prstGeom>
        </p:spPr>
      </p:pic>
    </p:spTree>
    <p:extLst>
      <p:ext uri="{BB962C8B-B14F-4D97-AF65-F5344CB8AC3E}">
        <p14:creationId xmlns:p14="http://schemas.microsoft.com/office/powerpoint/2010/main" val="3036214611"/>
      </p:ext>
    </p:extLst>
  </p:cSld>
  <p:clrMapOvr>
    <a:masterClrMapping/>
  </p:clrMapOvr>
  <p:transition advTm="29905"/>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3518" y="1844824"/>
            <a:ext cx="8676964" cy="5143615"/>
          </a:xfrm>
        </p:spPr>
        <p:txBody>
          <a:bodyPr/>
          <a:lstStyle/>
          <a:p>
            <a:pPr marL="0" indent="0">
              <a:buNone/>
            </a:pPr>
            <a:r>
              <a:rPr lang="fi-FI" sz="2000" b="1" dirty="0" smtClean="0"/>
              <a:t>Hälytysmerkkejä </a:t>
            </a:r>
            <a:r>
              <a:rPr lang="fi-FI" sz="2000" b="1" dirty="0"/>
              <a:t>ja huomioitavaa lääkehoidossa</a:t>
            </a:r>
          </a:p>
          <a:p>
            <a:pPr lvl="0"/>
            <a:r>
              <a:rPr lang="fi-FI" sz="2000" dirty="0"/>
              <a:t>Seuraa avaavan lääkkeen kulutusta – sen säännöllinen käyttö on merkki huonosta astman </a:t>
            </a:r>
            <a:r>
              <a:rPr lang="fi-FI" sz="2000" dirty="0" smtClean="0"/>
              <a:t>hallinnasta </a:t>
            </a:r>
          </a:p>
          <a:p>
            <a:pPr lvl="0"/>
            <a:r>
              <a:rPr lang="fi-FI" sz="2000" dirty="0"/>
              <a:t>Kysy </a:t>
            </a:r>
            <a:r>
              <a:rPr lang="fi-FI" sz="2000" dirty="0" smtClean="0"/>
              <a:t>esiintyykö äänen </a:t>
            </a:r>
            <a:r>
              <a:rPr lang="fi-FI" sz="2000" dirty="0"/>
              <a:t>käheyttä, </a:t>
            </a:r>
            <a:r>
              <a:rPr lang="fi-FI" sz="2000" dirty="0" smtClean="0"/>
              <a:t>kurkkukipua tai suun sammasta </a:t>
            </a:r>
          </a:p>
          <a:p>
            <a:pPr lvl="0"/>
            <a:r>
              <a:rPr lang="fi-FI" sz="2000" dirty="0" smtClean="0"/>
              <a:t>Tarkista </a:t>
            </a:r>
            <a:r>
              <a:rPr lang="fi-FI" sz="2000" dirty="0"/>
              <a:t>onko potilaalla käytössä astmaoireita pahentavia </a:t>
            </a:r>
            <a:r>
              <a:rPr lang="fi-FI" sz="2000" dirty="0" smtClean="0"/>
              <a:t>lääkkeitä</a:t>
            </a:r>
            <a:endParaRPr lang="fi-FI" sz="2000" dirty="0"/>
          </a:p>
          <a:p>
            <a:pPr marL="0" indent="0">
              <a:buNone/>
            </a:pPr>
            <a:endParaRPr lang="fi-FI" sz="500" b="1" dirty="0" smtClean="0"/>
          </a:p>
          <a:p>
            <a:pPr marL="0" indent="0">
              <a:buNone/>
            </a:pPr>
            <a:r>
              <a:rPr lang="fi-FI" sz="2000" b="1" dirty="0" smtClean="0"/>
              <a:t>Työkaluja </a:t>
            </a:r>
            <a:r>
              <a:rPr lang="fi-FI" sz="2000" b="1" dirty="0"/>
              <a:t>hoitotasapainon seurantaan</a:t>
            </a:r>
            <a:endParaRPr lang="fi-FI" sz="2000" dirty="0"/>
          </a:p>
          <a:p>
            <a:pPr lvl="0"/>
            <a:r>
              <a:rPr lang="fi-FI" sz="2000" dirty="0"/>
              <a:t>Astma – testi</a:t>
            </a:r>
          </a:p>
          <a:p>
            <a:pPr lvl="0"/>
            <a:r>
              <a:rPr lang="fi-FI" sz="2000" dirty="0"/>
              <a:t>PEF – kotimittaus</a:t>
            </a:r>
          </a:p>
          <a:p>
            <a:pPr lvl="0"/>
            <a:r>
              <a:rPr lang="fi-FI" sz="2000" dirty="0"/>
              <a:t>Inhalaatiotekniikan varmistus =&gt; Apteekkariliiton lääkeannosteluvideot </a:t>
            </a:r>
            <a:r>
              <a:rPr lang="fi-FI" sz="2000" dirty="0">
                <a:hlinkClick r:id="rId3"/>
              </a:rPr>
              <a:t>http://www.apteekki.fi/apteekin-neuvot/annosteluvideot.html</a:t>
            </a:r>
            <a:endParaRPr lang="fi-FI" sz="2000" dirty="0"/>
          </a:p>
          <a:p>
            <a:pPr marL="0" indent="0">
              <a:buNone/>
            </a:pPr>
            <a:r>
              <a:rPr lang="fi-FI" sz="500" dirty="0"/>
              <a:t> </a:t>
            </a:r>
          </a:p>
          <a:p>
            <a:pPr marL="0" indent="0">
              <a:buNone/>
            </a:pPr>
            <a:r>
              <a:rPr lang="fi-FI" sz="2000" b="1" dirty="0"/>
              <a:t>Astmaa sairastavan tukena  </a:t>
            </a:r>
            <a:r>
              <a:rPr lang="fi-FI" sz="2000" b="1" dirty="0" smtClean="0"/>
              <a:t>			</a:t>
            </a:r>
            <a:endParaRPr lang="fi-FI" sz="2000" dirty="0"/>
          </a:p>
          <a:p>
            <a:pPr lvl="0"/>
            <a:r>
              <a:rPr lang="fi-FI" sz="2000" u="sng" dirty="0" smtClean="0">
                <a:hlinkClick r:id="rId4"/>
              </a:rPr>
              <a:t>www.hengitysliitto.fi</a:t>
            </a:r>
            <a:r>
              <a:rPr lang="fi-FI" sz="2000" dirty="0" smtClean="0"/>
              <a:t> / paikalliset yhdistykset</a:t>
            </a:r>
            <a:endParaRPr lang="fi-FI" sz="2000" dirty="0"/>
          </a:p>
          <a:p>
            <a:r>
              <a:rPr lang="fi-FI" sz="2000" u="sng" dirty="0" smtClean="0">
                <a:hlinkClick r:id="rId5"/>
              </a:rPr>
              <a:t>www.allergia.fi</a:t>
            </a:r>
            <a:r>
              <a:rPr lang="fi-FI" sz="2000" dirty="0" smtClean="0"/>
              <a:t> / paikalliset </a:t>
            </a:r>
            <a:r>
              <a:rPr lang="fi-FI" sz="2000" dirty="0"/>
              <a:t>yhdistykset</a:t>
            </a:r>
          </a:p>
          <a:p>
            <a:pPr lvl="0"/>
            <a:endParaRPr lang="fi-FI" sz="2000" dirty="0"/>
          </a:p>
          <a:p>
            <a:pPr marL="0" indent="0">
              <a:buNone/>
            </a:pPr>
            <a:endParaRPr lang="fi-FI" sz="1000" dirty="0"/>
          </a:p>
          <a:p>
            <a:endParaRPr lang="fi-FI" dirty="0"/>
          </a:p>
        </p:txBody>
      </p:sp>
      <p:sp>
        <p:nvSpPr>
          <p:cNvPr id="3" name="Title 2"/>
          <p:cNvSpPr>
            <a:spLocks noGrp="1"/>
          </p:cNvSpPr>
          <p:nvPr>
            <p:ph type="title"/>
          </p:nvPr>
        </p:nvSpPr>
        <p:spPr/>
        <p:txBody>
          <a:bodyPr/>
          <a:lstStyle/>
          <a:p>
            <a:r>
              <a:rPr lang="fi-FI" sz="3200" b="1" dirty="0" smtClean="0"/>
              <a:t/>
            </a:r>
            <a:br>
              <a:rPr lang="fi-FI" sz="3200" b="1" dirty="0" smtClean="0"/>
            </a:br>
            <a:r>
              <a:rPr lang="fi-FI" sz="3200" b="1" dirty="0" smtClean="0"/>
              <a:t>Astman lääkehoidon </a:t>
            </a:r>
            <a:br>
              <a:rPr lang="fi-FI" sz="3200" b="1" dirty="0" smtClean="0"/>
            </a:br>
            <a:r>
              <a:rPr lang="fi-FI" sz="3200" b="1" dirty="0" smtClean="0"/>
              <a:t>hälytysmerkkejä</a:t>
            </a:r>
            <a:br>
              <a:rPr lang="fi-FI" sz="3200" b="1" dirty="0" smtClean="0"/>
            </a:br>
            <a:endParaRPr lang="fi-FI" sz="3200" b="1" dirty="0"/>
          </a:p>
        </p:txBody>
      </p:sp>
      <p:pic>
        <p:nvPicPr>
          <p:cNvPr id="7" name="Kuva 6"/>
          <p:cNvPicPr>
            <a:picLocks noChangeAspect="1"/>
          </p:cNvPicPr>
          <p:nvPr/>
        </p:nvPicPr>
        <p:blipFill>
          <a:blip r:embed="rId6" cstate="print"/>
          <a:stretch>
            <a:fillRect/>
          </a:stretch>
        </p:blipFill>
        <p:spPr>
          <a:xfrm>
            <a:off x="6482710" y="6280071"/>
            <a:ext cx="1977722" cy="314793"/>
          </a:xfrm>
          <a:prstGeom prst="rect">
            <a:avLst/>
          </a:prstGeom>
        </p:spPr>
      </p:pic>
      <p:pic>
        <p:nvPicPr>
          <p:cNvPr id="5" name="Kuva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90360" y="5517232"/>
            <a:ext cx="1875559" cy="552796"/>
          </a:xfrm>
          <a:prstGeom prst="rect">
            <a:avLst/>
          </a:prstGeom>
        </p:spPr>
      </p:pic>
    </p:spTree>
    <p:extLst>
      <p:ext uri="{BB962C8B-B14F-4D97-AF65-F5344CB8AC3E}">
        <p14:creationId xmlns:p14="http://schemas.microsoft.com/office/powerpoint/2010/main" val="486344269"/>
      </p:ext>
    </p:extLst>
  </p:cSld>
  <p:clrMapOvr>
    <a:masterClrMapping/>
  </p:clrMapOvr>
  <p:transition advTm="30264"/>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p:cNvSpPr>
            <a:spLocks noGrp="1"/>
          </p:cNvSpPr>
          <p:nvPr>
            <p:ph type="ctrTitle"/>
          </p:nvPr>
        </p:nvSpPr>
        <p:spPr>
          <a:xfrm>
            <a:off x="611188" y="2205038"/>
            <a:ext cx="7772400" cy="1872034"/>
          </a:xfrm>
        </p:spPr>
        <p:txBody>
          <a:bodyPr/>
          <a:lstStyle/>
          <a:p>
            <a:pPr eaLnBrk="1" hangingPunct="1"/>
            <a:r>
              <a:rPr lang="fi-FI" altLang="fi-FI" dirty="0" smtClean="0"/>
              <a:t>Diabetes</a:t>
            </a:r>
            <a:r>
              <a:rPr lang="fi-FI" altLang="fi-FI" sz="2000" dirty="0" smtClean="0"/>
              <a:t/>
            </a:r>
            <a:br>
              <a:rPr lang="fi-FI" altLang="fi-FI" sz="2000" dirty="0" smtClean="0"/>
            </a:br>
            <a:r>
              <a:rPr lang="fi-FI" altLang="fi-FI" sz="2000" dirty="0" smtClean="0"/>
              <a:t/>
            </a:r>
            <a:br>
              <a:rPr lang="fi-FI" altLang="fi-FI" sz="2000" dirty="0" smtClean="0"/>
            </a:br>
            <a:endParaRPr lang="fi-FI" altLang="fi-FI" sz="1600" dirty="0" smtClean="0"/>
          </a:p>
        </p:txBody>
      </p:sp>
      <p:sp>
        <p:nvSpPr>
          <p:cNvPr id="14339" name="Alaotsikko 1"/>
          <p:cNvSpPr>
            <a:spLocks noGrp="1"/>
          </p:cNvSpPr>
          <p:nvPr>
            <p:ph type="subTitle" idx="1"/>
          </p:nvPr>
        </p:nvSpPr>
        <p:spPr>
          <a:xfrm>
            <a:off x="1476375" y="5157788"/>
            <a:ext cx="6400800" cy="1320800"/>
          </a:xfrm>
        </p:spPr>
        <p:txBody>
          <a:bodyPr/>
          <a:lstStyle/>
          <a:p>
            <a:pPr eaLnBrk="1" hangingPunct="1"/>
            <a:r>
              <a:rPr lang="fi-FI" altLang="fi-FI" smtClean="0"/>
              <a:t> </a:t>
            </a:r>
          </a:p>
        </p:txBody>
      </p:sp>
      <p:pic>
        <p:nvPicPr>
          <p:cNvPr id="1434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404813"/>
            <a:ext cx="4267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5863016"/>
      </p:ext>
    </p:extLst>
  </p:cSld>
  <p:clrMapOvr>
    <a:masterClrMapping/>
  </p:clrMapOvr>
  <p:transition advTm="1212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3518" y="1844824"/>
            <a:ext cx="8676964" cy="5143615"/>
          </a:xfrm>
        </p:spPr>
        <p:txBody>
          <a:bodyPr/>
          <a:lstStyle/>
          <a:p>
            <a:r>
              <a:rPr lang="en-GB" altLang="en-US" sz="2000" dirty="0"/>
              <a:t>Diabetes on </a:t>
            </a:r>
            <a:r>
              <a:rPr lang="en-GB" altLang="en-US" sz="2000" dirty="0" err="1"/>
              <a:t>useasta</a:t>
            </a:r>
            <a:r>
              <a:rPr lang="en-GB" altLang="en-US" sz="2000" dirty="0"/>
              <a:t> </a:t>
            </a:r>
            <a:r>
              <a:rPr lang="en-GB" altLang="en-US" sz="2000" dirty="0" err="1"/>
              <a:t>eri</a:t>
            </a:r>
            <a:r>
              <a:rPr lang="en-GB" altLang="en-US" sz="2000" dirty="0"/>
              <a:t> </a:t>
            </a:r>
            <a:r>
              <a:rPr lang="en-GB" altLang="en-US" sz="2000" dirty="0" err="1"/>
              <a:t>syystä</a:t>
            </a:r>
            <a:r>
              <a:rPr lang="en-GB" altLang="en-US" sz="2000" dirty="0"/>
              <a:t> </a:t>
            </a:r>
            <a:r>
              <a:rPr lang="en-GB" altLang="en-US" sz="2000" dirty="0" err="1"/>
              <a:t>johtuva</a:t>
            </a:r>
            <a:r>
              <a:rPr lang="en-GB" altLang="en-US" sz="2000" dirty="0"/>
              <a:t> </a:t>
            </a:r>
            <a:r>
              <a:rPr lang="en-GB" altLang="en-US" sz="2000" dirty="0" err="1"/>
              <a:t>haiman</a:t>
            </a:r>
            <a:r>
              <a:rPr lang="en-GB" altLang="en-US" sz="2000" dirty="0"/>
              <a:t> </a:t>
            </a:r>
            <a:r>
              <a:rPr lang="en-GB" altLang="en-US" sz="2000" dirty="0" err="1"/>
              <a:t>sairaus</a:t>
            </a:r>
            <a:r>
              <a:rPr lang="en-GB" altLang="en-US" sz="2000" dirty="0"/>
              <a:t>, </a:t>
            </a:r>
            <a:r>
              <a:rPr lang="en-GB" altLang="en-US" sz="2000" dirty="0" err="1"/>
              <a:t>jossa</a:t>
            </a:r>
            <a:r>
              <a:rPr lang="en-GB" altLang="en-US" sz="2000" dirty="0"/>
              <a:t> </a:t>
            </a:r>
            <a:r>
              <a:rPr lang="en-GB" altLang="en-US" sz="2000" dirty="0" err="1"/>
              <a:t>verensokeri</a:t>
            </a:r>
            <a:r>
              <a:rPr lang="en-GB" altLang="en-US" sz="2000" dirty="0"/>
              <a:t> </a:t>
            </a:r>
            <a:r>
              <a:rPr lang="en-GB" altLang="en-US" sz="2000" dirty="0" err="1"/>
              <a:t>kohoaa</a:t>
            </a:r>
            <a:r>
              <a:rPr lang="en-GB" altLang="en-US" sz="2000" dirty="0"/>
              <a:t> </a:t>
            </a:r>
            <a:r>
              <a:rPr lang="en-GB" altLang="en-US" sz="2000" dirty="0" err="1"/>
              <a:t>yli</a:t>
            </a:r>
            <a:r>
              <a:rPr lang="en-GB" altLang="en-US" sz="2000" dirty="0"/>
              <a:t> 7 </a:t>
            </a:r>
            <a:r>
              <a:rPr lang="en-GB" altLang="en-US" sz="2000" dirty="0" err="1"/>
              <a:t>mmol</a:t>
            </a:r>
            <a:r>
              <a:rPr lang="en-GB" altLang="en-US" sz="2000" dirty="0"/>
              <a:t>/l </a:t>
            </a:r>
            <a:r>
              <a:rPr lang="en-GB" altLang="en-US" sz="2000" dirty="0" err="1"/>
              <a:t>aamupaastossa</a:t>
            </a:r>
            <a:r>
              <a:rPr lang="en-GB" altLang="en-US" sz="2000" dirty="0"/>
              <a:t> tai </a:t>
            </a:r>
            <a:r>
              <a:rPr lang="en-GB" altLang="en-US" sz="2000" dirty="0" err="1"/>
              <a:t>yli</a:t>
            </a:r>
            <a:r>
              <a:rPr lang="en-GB" altLang="en-US" sz="2000" dirty="0"/>
              <a:t> 11 </a:t>
            </a:r>
            <a:r>
              <a:rPr lang="en-GB" altLang="en-US" sz="2000" dirty="0" err="1"/>
              <a:t>mmol</a:t>
            </a:r>
            <a:r>
              <a:rPr lang="en-GB" altLang="en-US" sz="2000" dirty="0"/>
              <a:t>/l </a:t>
            </a:r>
            <a:r>
              <a:rPr lang="en-GB" altLang="en-US" sz="2000" dirty="0" err="1"/>
              <a:t>aterianjälkeen</a:t>
            </a:r>
            <a:endParaRPr lang="en-GB" altLang="en-US" sz="2000" dirty="0"/>
          </a:p>
          <a:p>
            <a:r>
              <a:rPr lang="en-GB" altLang="en-US" sz="2000" dirty="0" err="1"/>
              <a:t>Päätyypit</a:t>
            </a:r>
            <a:r>
              <a:rPr lang="en-GB" altLang="en-US" sz="2000" dirty="0"/>
              <a:t> </a:t>
            </a:r>
          </a:p>
          <a:p>
            <a:pPr lvl="1"/>
            <a:r>
              <a:rPr lang="en-GB" altLang="en-US" sz="2000" dirty="0" err="1"/>
              <a:t>Tyypin</a:t>
            </a:r>
            <a:r>
              <a:rPr lang="en-GB" altLang="en-US" sz="2000" dirty="0"/>
              <a:t> 1 diabetes, </a:t>
            </a:r>
            <a:r>
              <a:rPr lang="en-GB" altLang="en-US" sz="2000" dirty="0" err="1"/>
              <a:t>tyypin</a:t>
            </a:r>
            <a:r>
              <a:rPr lang="en-GB" altLang="en-US" sz="2000" dirty="0"/>
              <a:t> 2 diabetes ja </a:t>
            </a:r>
            <a:r>
              <a:rPr lang="en-GB" altLang="en-US" sz="2000" dirty="0" err="1"/>
              <a:t>raskausdiabetes</a:t>
            </a:r>
            <a:endParaRPr lang="en-GB" altLang="en-US" sz="2000" dirty="0"/>
          </a:p>
          <a:p>
            <a:r>
              <a:rPr lang="en-GB" altLang="en-US" sz="2000" dirty="0" err="1"/>
              <a:t>Hoitamattomana</a:t>
            </a:r>
            <a:r>
              <a:rPr lang="en-GB" altLang="en-US" sz="2000" dirty="0"/>
              <a:t> </a:t>
            </a:r>
            <a:r>
              <a:rPr lang="en-GB" altLang="en-US" sz="2000" dirty="0" err="1"/>
              <a:t>korkea</a:t>
            </a:r>
            <a:r>
              <a:rPr lang="en-GB" altLang="en-US" sz="2000" dirty="0"/>
              <a:t> </a:t>
            </a:r>
            <a:r>
              <a:rPr lang="en-GB" altLang="en-US" sz="2000" dirty="0" err="1"/>
              <a:t>verensokeri</a:t>
            </a:r>
            <a:r>
              <a:rPr lang="en-GB" altLang="en-US" sz="2000" dirty="0"/>
              <a:t> </a:t>
            </a:r>
            <a:r>
              <a:rPr lang="en-GB" altLang="en-US" sz="2000" dirty="0" err="1"/>
              <a:t>väsyttää</a:t>
            </a:r>
            <a:r>
              <a:rPr lang="en-GB" altLang="en-US" sz="2000" dirty="0"/>
              <a:t>, </a:t>
            </a:r>
            <a:r>
              <a:rPr lang="en-GB" altLang="en-US" sz="2000" dirty="0" err="1"/>
              <a:t>pissattaa</a:t>
            </a:r>
            <a:r>
              <a:rPr lang="en-GB" altLang="en-US" sz="2000" dirty="0"/>
              <a:t> ja </a:t>
            </a:r>
            <a:r>
              <a:rPr lang="en-GB" altLang="en-US" sz="2000" dirty="0" err="1"/>
              <a:t>janottaa</a:t>
            </a:r>
            <a:r>
              <a:rPr lang="en-GB" altLang="en-US" sz="2000" dirty="0"/>
              <a:t>. </a:t>
            </a:r>
            <a:r>
              <a:rPr lang="en-GB" altLang="en-US" sz="2000" dirty="0" err="1"/>
              <a:t>Insuliinin</a:t>
            </a:r>
            <a:r>
              <a:rPr lang="en-GB" altLang="en-US" sz="2000" dirty="0"/>
              <a:t> </a:t>
            </a:r>
            <a:r>
              <a:rPr lang="en-GB" altLang="en-US" sz="2000" dirty="0" err="1"/>
              <a:t>puutos</a:t>
            </a:r>
            <a:r>
              <a:rPr lang="en-GB" altLang="en-US" sz="2000" dirty="0"/>
              <a:t> on </a:t>
            </a:r>
            <a:r>
              <a:rPr lang="en-GB" altLang="en-US" sz="2000" dirty="0" err="1"/>
              <a:t>hengenvaarallinen</a:t>
            </a:r>
            <a:r>
              <a:rPr lang="en-GB" altLang="en-US" sz="2000" dirty="0"/>
              <a:t> </a:t>
            </a:r>
            <a:r>
              <a:rPr lang="en-GB" altLang="en-US" sz="2000" dirty="0" err="1"/>
              <a:t>tila</a:t>
            </a:r>
            <a:r>
              <a:rPr lang="en-GB" altLang="en-US" sz="2000" dirty="0"/>
              <a:t>. </a:t>
            </a:r>
            <a:r>
              <a:rPr lang="en-GB" altLang="en-US" sz="2000" dirty="0" err="1"/>
              <a:t>Hitaasti</a:t>
            </a:r>
            <a:r>
              <a:rPr lang="en-GB" altLang="en-US" sz="2000" dirty="0"/>
              <a:t> </a:t>
            </a:r>
            <a:r>
              <a:rPr lang="en-GB" altLang="en-US" sz="2000" dirty="0" err="1"/>
              <a:t>kehittyvä</a:t>
            </a:r>
            <a:r>
              <a:rPr lang="en-GB" altLang="en-US" sz="2000" dirty="0"/>
              <a:t> diabetes </a:t>
            </a:r>
            <a:r>
              <a:rPr lang="en-GB" altLang="en-US" sz="2000" dirty="0" err="1"/>
              <a:t>voi</a:t>
            </a:r>
            <a:r>
              <a:rPr lang="en-GB" altLang="en-US" sz="2000" dirty="0"/>
              <a:t> olla </a:t>
            </a:r>
            <a:r>
              <a:rPr lang="en-GB" altLang="en-US" sz="2000" dirty="0" err="1"/>
              <a:t>vähäoireinen</a:t>
            </a:r>
            <a:r>
              <a:rPr lang="en-GB" altLang="en-US" sz="2000" dirty="0"/>
              <a:t>. </a:t>
            </a:r>
            <a:r>
              <a:rPr lang="en-GB" altLang="en-US" sz="2000" dirty="0" err="1"/>
              <a:t>Joskus</a:t>
            </a:r>
            <a:r>
              <a:rPr lang="en-GB" altLang="en-US" sz="2000" dirty="0"/>
              <a:t> </a:t>
            </a:r>
            <a:r>
              <a:rPr lang="en-GB" altLang="en-US" sz="2000" dirty="0" err="1"/>
              <a:t>ensioireet</a:t>
            </a:r>
            <a:r>
              <a:rPr lang="en-GB" altLang="en-US" sz="2000" dirty="0"/>
              <a:t> </a:t>
            </a:r>
            <a:r>
              <a:rPr lang="en-GB" altLang="en-US" sz="2000" dirty="0" err="1"/>
              <a:t>vasta</a:t>
            </a:r>
            <a:r>
              <a:rPr lang="en-GB" altLang="en-US" sz="2000" dirty="0"/>
              <a:t> </a:t>
            </a:r>
            <a:r>
              <a:rPr lang="en-GB" altLang="en-US" sz="2000" dirty="0" err="1"/>
              <a:t>lisäsairauksista</a:t>
            </a:r>
            <a:endParaRPr lang="en-GB" altLang="en-US" sz="2000" dirty="0"/>
          </a:p>
          <a:p>
            <a:r>
              <a:rPr lang="fi-FI" altLang="fi-FI" sz="2000" dirty="0"/>
              <a:t>Tavoitteena</a:t>
            </a:r>
          </a:p>
          <a:p>
            <a:pPr lvl="1"/>
            <a:r>
              <a:rPr lang="fi-FI" altLang="fi-FI" sz="2000" dirty="0"/>
              <a:t>oireettomuus, jokapäiväinen jaksaminen ja hyvinvointi, liian matalan ja liian korkean verensokerin välttäminen sekä lisäsairauksien ja ennenaikaisen kuoleman ehkäisy </a:t>
            </a:r>
          </a:p>
          <a:p>
            <a:pPr lvl="0"/>
            <a:endParaRPr lang="fi-FI" sz="2000" dirty="0"/>
          </a:p>
          <a:p>
            <a:pPr marL="0" indent="0">
              <a:buNone/>
            </a:pPr>
            <a:endParaRPr lang="fi-FI" sz="1000" dirty="0"/>
          </a:p>
          <a:p>
            <a:endParaRPr lang="fi-FI" dirty="0"/>
          </a:p>
        </p:txBody>
      </p:sp>
      <p:sp>
        <p:nvSpPr>
          <p:cNvPr id="3" name="Title 2"/>
          <p:cNvSpPr>
            <a:spLocks noGrp="1"/>
          </p:cNvSpPr>
          <p:nvPr>
            <p:ph type="title"/>
          </p:nvPr>
        </p:nvSpPr>
        <p:spPr/>
        <p:txBody>
          <a:bodyPr/>
          <a:lstStyle/>
          <a:p>
            <a:r>
              <a:rPr lang="fi-FI" sz="3200" b="1" dirty="0" smtClean="0"/>
              <a:t/>
            </a:r>
            <a:br>
              <a:rPr lang="fi-FI" sz="3200" b="1" dirty="0" smtClean="0"/>
            </a:br>
            <a:r>
              <a:rPr lang="en-GB" altLang="en-US" sz="4000" dirty="0"/>
              <a:t>Diabetes </a:t>
            </a:r>
            <a:r>
              <a:rPr lang="en-GB" altLang="en-US" sz="4000" dirty="0" err="1"/>
              <a:t>sairautena</a:t>
            </a:r>
            <a:r>
              <a:rPr lang="fi-FI" sz="3200" b="1" dirty="0" smtClean="0"/>
              <a:t/>
            </a:r>
            <a:br>
              <a:rPr lang="fi-FI" sz="3200" b="1" dirty="0" smtClean="0"/>
            </a:br>
            <a:endParaRPr lang="fi-FI" sz="3200" b="1"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9006"/>
            <a:ext cx="163830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3980812"/>
      </p:ext>
    </p:extLst>
  </p:cSld>
  <p:clrMapOvr>
    <a:masterClrMapping/>
  </p:clrMapOvr>
  <p:transition advTm="32355"/>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3518" y="1844824"/>
            <a:ext cx="8676964" cy="5143615"/>
          </a:xfrm>
        </p:spPr>
        <p:txBody>
          <a:bodyPr/>
          <a:lstStyle/>
          <a:p>
            <a:pPr>
              <a:defRPr/>
            </a:pPr>
            <a:r>
              <a:rPr lang="fi-FI" altLang="fi-FI" sz="2000" dirty="0"/>
              <a:t>Tyypin 1 diabetes</a:t>
            </a:r>
          </a:p>
          <a:p>
            <a:pPr lvl="1">
              <a:defRPr/>
            </a:pPr>
            <a:r>
              <a:rPr lang="fi-FI" altLang="fi-FI" sz="2000" dirty="0"/>
              <a:t>Insuliinipuutoksen korvaushoito</a:t>
            </a:r>
          </a:p>
          <a:p>
            <a:pPr lvl="1">
              <a:defRPr/>
            </a:pPr>
            <a:r>
              <a:rPr lang="fi-FI" altLang="fi-FI" sz="2000" dirty="0"/>
              <a:t>Ilman insuliinia tyypin 1 diabeetikko kuolee</a:t>
            </a:r>
          </a:p>
          <a:p>
            <a:pPr lvl="1">
              <a:defRPr/>
            </a:pPr>
            <a:r>
              <a:rPr lang="fi-FI" altLang="fi-FI" sz="2000" dirty="0"/>
              <a:t>Insuliiniannokset sovitetaan päivärytmiin, ruokailuun ja liikuntaan</a:t>
            </a:r>
          </a:p>
          <a:p>
            <a:pPr lvl="1">
              <a:defRPr/>
            </a:pPr>
            <a:r>
              <a:rPr lang="fi-FI" altLang="fi-FI" sz="2000" dirty="0"/>
              <a:t>Pistoksia päivässä ~5-7 kertaa tai pumppu, jonka kanyyli vaihdetaan 2-3 päivän välein </a:t>
            </a:r>
          </a:p>
          <a:p>
            <a:pPr>
              <a:defRPr/>
            </a:pPr>
            <a:r>
              <a:rPr lang="fi-FI" altLang="fi-FI" sz="2000" dirty="0"/>
              <a:t>Tyypin 2 diabetes</a:t>
            </a:r>
          </a:p>
          <a:p>
            <a:pPr lvl="1">
              <a:defRPr/>
            </a:pPr>
            <a:r>
              <a:rPr lang="fi-FI" altLang="fi-FI" sz="2000" dirty="0"/>
              <a:t>Oman insuliinin tehon ja erityksen parantaminen laihduttamalla, liikkumalla ja terveellisellä ruokavaliolla</a:t>
            </a:r>
          </a:p>
          <a:p>
            <a:pPr lvl="1">
              <a:defRPr/>
            </a:pPr>
            <a:r>
              <a:rPr lang="fi-FI" altLang="fi-FI" sz="2000" dirty="0"/>
              <a:t>Tabletti- ja pistoslääkitykset mukaan lukien insuliini</a:t>
            </a:r>
          </a:p>
          <a:p>
            <a:pPr>
              <a:defRPr/>
            </a:pPr>
            <a:r>
              <a:rPr lang="fi-FI" altLang="fi-FI" sz="2000" dirty="0"/>
              <a:t>Verensokerin lisäksi verenpaine ja veren rasva-arvot pidettävä kunnossa</a:t>
            </a:r>
          </a:p>
          <a:p>
            <a:pPr lvl="1">
              <a:defRPr/>
            </a:pPr>
            <a:r>
              <a:rPr lang="fi-FI" altLang="fi-FI" sz="2000" dirty="0"/>
              <a:t>Verenpaine alle 140/80 </a:t>
            </a:r>
            <a:r>
              <a:rPr lang="fi-FI" altLang="fi-FI" sz="2000" dirty="0" err="1"/>
              <a:t>mmHg</a:t>
            </a:r>
            <a:r>
              <a:rPr lang="fi-FI" altLang="fi-FI" sz="2000" dirty="0"/>
              <a:t>, </a:t>
            </a:r>
            <a:r>
              <a:rPr lang="fi-FI" altLang="fi-FI" sz="2000" dirty="0" err="1"/>
              <a:t>LDL-kolesteroli</a:t>
            </a:r>
            <a:r>
              <a:rPr lang="fi-FI" altLang="fi-FI" sz="2000" dirty="0"/>
              <a:t> alle 2.5 </a:t>
            </a:r>
            <a:r>
              <a:rPr lang="fi-FI" altLang="fi-FI" sz="2000" dirty="0" err="1"/>
              <a:t>mmol/l</a:t>
            </a:r>
            <a:endParaRPr lang="fi-FI" altLang="fi-FI" sz="2000" dirty="0"/>
          </a:p>
          <a:p>
            <a:pPr lvl="0"/>
            <a:endParaRPr lang="fi-FI" sz="2000" dirty="0"/>
          </a:p>
          <a:p>
            <a:pPr marL="0" indent="0">
              <a:buNone/>
            </a:pPr>
            <a:endParaRPr lang="fi-FI" sz="1000" dirty="0"/>
          </a:p>
          <a:p>
            <a:endParaRPr lang="fi-FI" dirty="0"/>
          </a:p>
        </p:txBody>
      </p:sp>
      <p:sp>
        <p:nvSpPr>
          <p:cNvPr id="3" name="Title 2"/>
          <p:cNvSpPr>
            <a:spLocks noGrp="1"/>
          </p:cNvSpPr>
          <p:nvPr>
            <p:ph type="title"/>
          </p:nvPr>
        </p:nvSpPr>
        <p:spPr>
          <a:xfrm>
            <a:off x="323528" y="338138"/>
            <a:ext cx="8229600" cy="1252537"/>
          </a:xfrm>
        </p:spPr>
        <p:txBody>
          <a:bodyPr/>
          <a:lstStyle/>
          <a:p>
            <a:pPr algn="l"/>
            <a:r>
              <a:rPr lang="fi-FI" sz="3200" b="1" dirty="0" smtClean="0"/>
              <a:t/>
            </a:r>
            <a:br>
              <a:rPr lang="fi-FI" sz="3200" b="1" dirty="0" smtClean="0"/>
            </a:br>
            <a:r>
              <a:rPr lang="fi-FI" altLang="fi-FI" sz="4000" dirty="0"/>
              <a:t>Diabeteksen hoidon periaatteet</a:t>
            </a:r>
            <a:r>
              <a:rPr lang="fi-FI" sz="3200" b="1" dirty="0" smtClean="0"/>
              <a:t/>
            </a:r>
            <a:br>
              <a:rPr lang="fi-FI" sz="3200" b="1" dirty="0" smtClean="0"/>
            </a:br>
            <a:endParaRPr lang="fi-FI" sz="3200" b="1"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6165304"/>
            <a:ext cx="163830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5406385"/>
      </p:ext>
    </p:extLst>
  </p:cSld>
  <p:clrMapOvr>
    <a:masterClrMapping/>
  </p:clrMapOvr>
  <p:transition advTm="29453"/>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aakehoidonpaivapohja">
  <a:themeElements>
    <a:clrScheme name="Aaltomuoto">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altomuoto">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altomuoto">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Laakehoidonpaivapohja">
  <a:themeElements>
    <a:clrScheme name="Aaltomuoto">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altomuoto">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altomuoto">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1600</TotalTime>
  <Words>2815</Words>
  <Application>Microsoft Office PowerPoint</Application>
  <PresentationFormat>Näytössä katseltava diaesitys (4:3)</PresentationFormat>
  <Paragraphs>370</Paragraphs>
  <Slides>27</Slides>
  <Notes>17</Notes>
  <HiddenSlides>0</HiddenSlides>
  <MMClips>0</MMClips>
  <ScaleCrop>false</ScaleCrop>
  <HeadingPairs>
    <vt:vector size="4" baseType="variant">
      <vt:variant>
        <vt:lpstr>Teema</vt:lpstr>
      </vt:variant>
      <vt:variant>
        <vt:i4>3</vt:i4>
      </vt:variant>
      <vt:variant>
        <vt:lpstr>Dian otsikot</vt:lpstr>
      </vt:variant>
      <vt:variant>
        <vt:i4>27</vt:i4>
      </vt:variant>
    </vt:vector>
  </HeadingPairs>
  <TitlesOfParts>
    <vt:vector size="30" baseType="lpstr">
      <vt:lpstr>Laakehoidonpaivapohja</vt:lpstr>
      <vt:lpstr>Office Theme</vt:lpstr>
      <vt:lpstr>1_Laakehoidonpaivapohja</vt:lpstr>
      <vt:lpstr>Lääkehoidon päivä 2015 ”Toimiiko lääkehoitosi?”  – lääkehoidon seuranta erilaisten sairauksien näkökulmista   19.3.2015  </vt:lpstr>
      <vt:lpstr>PowerPoint-esitys</vt:lpstr>
      <vt:lpstr>Astma  </vt:lpstr>
      <vt:lpstr>Keskeistä  astman omahoidossa</vt:lpstr>
      <vt:lpstr>Keskeistä  astman lääkehoidon seurannassa</vt:lpstr>
      <vt:lpstr> Astman lääkehoidon  hälytysmerkkejä </vt:lpstr>
      <vt:lpstr>Diabetes  </vt:lpstr>
      <vt:lpstr> Diabetes sairautena </vt:lpstr>
      <vt:lpstr> Diabeteksen hoidon periaatteet </vt:lpstr>
      <vt:lpstr> Keskeistä diabeteksen hoidossa  ja seurannassa </vt:lpstr>
      <vt:lpstr>Selkäkipu  </vt:lpstr>
      <vt:lpstr>Keskeistä  selkäkivun omahoidossa</vt:lpstr>
      <vt:lpstr>Keskeistä  selkäkivun lääkehoidossa</vt:lpstr>
      <vt:lpstr> Selkäkivun lääkehoidossa  huomioitavaa </vt:lpstr>
      <vt:lpstr>Verenpaine  </vt:lpstr>
      <vt:lpstr> Verenpaineen omaseuranta kohonneen verenpaineen hoidossa </vt:lpstr>
      <vt:lpstr>Verenpaineen omaseuranta kohonneen verenpaineen hoidossa</vt:lpstr>
      <vt:lpstr>Verenpaineen omaseuranta kohonneen verenpaineen hoidossa</vt:lpstr>
      <vt:lpstr>Tunne lääkkeesi Toimiiko lääkehoitosi?  19.3.2015 </vt:lpstr>
      <vt:lpstr>Toimivan lääkehoidon osa-alueet</vt:lpstr>
      <vt:lpstr>Tunne oma lääkityksesi</vt:lpstr>
      <vt:lpstr>Tunnista ja seuraa lääkehoidon  vaikutuksia</vt:lpstr>
      <vt:lpstr>Tunnista ja seuraa lääkehoidon haitta-  ja yhteisvaikutuksia  tai muita ongelmia (1/2)</vt:lpstr>
      <vt:lpstr>Tunnista ja seuraa lääkehoidon haitta-  ja yhteisvaikutuksia   tai muita ongelmia (2/2)</vt:lpstr>
      <vt:lpstr>Ole aktiivinen - kysy ammattilaiselta</vt:lpstr>
      <vt:lpstr>Mistä löydät tietoa lääkkeistä? (1/2)</vt:lpstr>
      <vt:lpstr>Mistä löydät tietoa lääkkeistä? (2/2)</vt:lpstr>
    </vt:vector>
  </TitlesOfParts>
  <Company>Fimea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Lääkehoidon päivä Itsehoitolääkkeiden järkevä ja turvallinen käyttö  19.3.2014</dc:title>
  <dc:creator>Pärnänen Kati</dc:creator>
  <cp:lastModifiedBy>Tehyn ammattiosasto</cp:lastModifiedBy>
  <cp:revision>79</cp:revision>
  <dcterms:created xsi:type="dcterms:W3CDTF">2013-11-01T11:30:47Z</dcterms:created>
  <dcterms:modified xsi:type="dcterms:W3CDTF">2015-03-27T21:00:59Z</dcterms:modified>
</cp:coreProperties>
</file>